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8288000" cy="10287000"/>
  <p:notesSz cx="6858000" cy="9144000"/>
  <p:embeddedFontLst>
    <p:embeddedFont>
      <p:font typeface="League Spartan" charset="1" panose="00000800000000000000"/>
      <p:regular r:id="rId57"/>
    </p:embeddedFont>
    <p:embeddedFont>
      <p:font typeface="DM Sans" charset="1" panose="00000000000000000000"/>
      <p:regular r:id="rId58"/>
    </p:embeddedFont>
    <p:embeddedFont>
      <p:font typeface="Georgia Pro Bold" charset="1" panose="02040802050405020203"/>
      <p:regular r:id="rId59"/>
    </p:embeddedFont>
    <p:embeddedFont>
      <p:font typeface="Georgia Pro" charset="1" panose="02040502050405020303"/>
      <p:regular r:id="rId60"/>
    </p:embeddedFont>
    <p:embeddedFont>
      <p:font typeface="Open Sauce Bold" charset="1" panose="00000800000000000000"/>
      <p:regular r:id="rId61"/>
    </p:embeddedFont>
    <p:embeddedFont>
      <p:font typeface="Open Sauce" charset="1" panose="00000500000000000000"/>
      <p:regular r:id="rId62"/>
    </p:embeddedFont>
    <p:embeddedFont>
      <p:font typeface="Arimo Bold" charset="1" panose="020B0704020202020204"/>
      <p:regular r:id="rId63"/>
    </p:embeddedFont>
    <p:embeddedFont>
      <p:font typeface="Arimo Italics" charset="1" panose="020B0604020202090204"/>
      <p:regular r:id="rId64"/>
    </p:embeddedFont>
    <p:embeddedFont>
      <p:font typeface="Arimo" charset="1" panose="020B0604020202020204"/>
      <p:regular r:id="rId65"/>
    </p:embeddedFont>
    <p:embeddedFont>
      <p:font typeface="Archivo Black" charset="1" panose="020B0A03020202020B04"/>
      <p:regular r:id="rId66"/>
    </p:embeddedFont>
    <p:embeddedFont>
      <p:font typeface="Canva Sans" charset="1" panose="020B0503030501040103"/>
      <p:regular r:id="rId67"/>
    </p:embeddedFont>
    <p:embeddedFont>
      <p:font typeface="Canva Sans Bold" charset="1" panose="020B0803030501040103"/>
      <p:regular r:id="rId68"/>
    </p:embeddedFont>
    <p:embeddedFont>
      <p:font typeface="Trocchi" charset="1" panose="00000500000000000000"/>
      <p:regular r:id="rId69"/>
    </p:embeddedFont>
    <p:embeddedFont>
      <p:font typeface="Noto Sans Gurmukhi" charset="1" panose="020B0502040504020204"/>
      <p:regular r:id="rId70"/>
    </p:embeddedFont>
    <p:embeddedFont>
      <p:font typeface="Arimo Bold Italics" charset="1" panose="020B0704020202090204"/>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jpeg"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2.pn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jpeg" Type="http://schemas.openxmlformats.org/officeDocument/2006/relationships/image"/><Relationship Id="rId2" Target="../media/image2.png" Type="http://schemas.openxmlformats.org/officeDocument/2006/relationships/image"/><Relationship Id="rId3" Target="../media/image38.pn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0.jpe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jpeg" Type="http://schemas.openxmlformats.org/officeDocument/2006/relationships/image"/><Relationship Id="rId2" Target="../media/image2.png" Type="http://schemas.openxmlformats.org/officeDocument/2006/relationships/image"/><Relationship Id="rId3" Target="../media/image38.pn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0.jpe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5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 Id="rId7" Target="../media/image57.png" Type="http://schemas.openxmlformats.org/officeDocument/2006/relationships/image"/><Relationship Id="rId8" Target="../media/image58.svg" Type="http://schemas.openxmlformats.org/officeDocument/2006/relationships/image"/><Relationship Id="rId9" Target="../media/image5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59.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jpeg" Type="http://schemas.openxmlformats.org/officeDocument/2006/relationships/image"/><Relationship Id="rId2" Target="../media/image52.pn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59.jpe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jpeg" Type="http://schemas.openxmlformats.org/officeDocument/2006/relationships/image"/><Relationship Id="rId11" Target="../media/image72.png" Type="http://schemas.openxmlformats.org/officeDocument/2006/relationships/image"/><Relationship Id="rId12" Target="../media/image73.svg" Type="http://schemas.openxmlformats.org/officeDocument/2006/relationships/image"/><Relationship Id="rId13" Target="../media/image74.png" Type="http://schemas.openxmlformats.org/officeDocument/2006/relationships/image"/><Relationship Id="rId14" Target="../media/image75.svg" Type="http://schemas.openxmlformats.org/officeDocument/2006/relationships/image"/><Relationship Id="rId2" Target="../media/image52.png" Type="http://schemas.openxmlformats.org/officeDocument/2006/relationships/image"/><Relationship Id="rId3" Target="../media/image67.png" Type="http://schemas.openxmlformats.org/officeDocument/2006/relationships/image"/><Relationship Id="rId4" Target="../media/image68.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59.jpe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jpeg" Type="http://schemas.openxmlformats.org/officeDocument/2006/relationships/image"/><Relationship Id="rId2" Target="../media/image52.png" Type="http://schemas.openxmlformats.org/officeDocument/2006/relationships/image"/><Relationship Id="rId3" Target="../media/image76.png" Type="http://schemas.openxmlformats.org/officeDocument/2006/relationships/image"/><Relationship Id="rId4" Target="../media/image77.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59.jpeg" Type="http://schemas.openxmlformats.org/officeDocument/2006/relationships/image"/><Relationship Id="rId8" Target="../media/image78.png" Type="http://schemas.openxmlformats.org/officeDocument/2006/relationships/image"/><Relationship Id="rId9" Target="../media/image7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jpeg" Type="http://schemas.openxmlformats.org/officeDocument/2006/relationships/image"/><Relationship Id="rId2" Target="../media/image52.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59.jpeg" Type="http://schemas.openxmlformats.org/officeDocument/2006/relationships/image"/><Relationship Id="rId8" Target="../media/image81.png" Type="http://schemas.openxmlformats.org/officeDocument/2006/relationships/image"/><Relationship Id="rId9" Target="../media/image8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jpeg" Type="http://schemas.openxmlformats.org/officeDocument/2006/relationships/image"/><Relationship Id="rId11" Target="../media/image87.jpeg" Type="http://schemas.openxmlformats.org/officeDocument/2006/relationships/image"/><Relationship Id="rId2" Target="../media/image52.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59.jpeg" Type="http://schemas.openxmlformats.org/officeDocument/2006/relationships/image"/><Relationship Id="rId8" Target="../media/image84.png" Type="http://schemas.openxmlformats.org/officeDocument/2006/relationships/image"/><Relationship Id="rId9" Target="../media/image8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1.jpeg" Type="http://schemas.openxmlformats.org/officeDocument/2006/relationships/image"/><Relationship Id="rId2" Target="../media/image52.pn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88.jpeg" Type="http://schemas.openxmlformats.org/officeDocument/2006/relationships/image"/><Relationship Id="rId8" Target="../media/image89.png" Type="http://schemas.openxmlformats.org/officeDocument/2006/relationships/image"/><Relationship Id="rId9" Target="../media/image9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4.jpeg" Type="http://schemas.openxmlformats.org/officeDocument/2006/relationships/image"/><Relationship Id="rId2" Target="../media/image52.png" Type="http://schemas.openxmlformats.org/officeDocument/2006/relationships/image"/><Relationship Id="rId3" Target="../media/image67.png" Type="http://schemas.openxmlformats.org/officeDocument/2006/relationships/image"/><Relationship Id="rId4" Target="../media/image68.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91.jpeg" Type="http://schemas.openxmlformats.org/officeDocument/2006/relationships/image"/><Relationship Id="rId8" Target="../media/image92.png" Type="http://schemas.openxmlformats.org/officeDocument/2006/relationships/image"/><Relationship Id="rId9" Target="../media/image9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7.jpeg" Type="http://schemas.openxmlformats.org/officeDocument/2006/relationships/image"/><Relationship Id="rId2" Target="../media/image52.png" Type="http://schemas.openxmlformats.org/officeDocument/2006/relationships/image"/><Relationship Id="rId3" Target="../media/image76.png" Type="http://schemas.openxmlformats.org/officeDocument/2006/relationships/image"/><Relationship Id="rId4" Target="../media/image77.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91.jpeg" Type="http://schemas.openxmlformats.org/officeDocument/2006/relationships/image"/><Relationship Id="rId8" Target="../media/image95.png" Type="http://schemas.openxmlformats.org/officeDocument/2006/relationships/image"/><Relationship Id="rId9" Target="../media/image9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98.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99.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100.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67.png" Type="http://schemas.openxmlformats.org/officeDocument/2006/relationships/image"/><Relationship Id="rId4" Target="../media/image68.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101.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76.png" Type="http://schemas.openxmlformats.org/officeDocument/2006/relationships/image"/><Relationship Id="rId4" Target="../media/image77.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102.jpeg" Type="http://schemas.openxmlformats.org/officeDocument/2006/relationships/image"/><Relationship Id="rId8" Target="../media/image103.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8.png" Type="http://schemas.openxmlformats.org/officeDocument/2006/relationships/image"/><Relationship Id="rId4" Target="../media/image46.png" Type="http://schemas.openxmlformats.org/officeDocument/2006/relationships/image"/><Relationship Id="rId5" Target="../media/image105.svg" Type="http://schemas.openxmlformats.org/officeDocument/2006/relationships/image"/><Relationship Id="rId6" Target="../media/image106.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4.svg" Type="http://schemas.openxmlformats.org/officeDocument/2006/relationships/image"/><Relationship Id="rId11" Target="../media/image115.svg" Type="http://schemas.openxmlformats.org/officeDocument/2006/relationships/image"/><Relationship Id="rId2" Target="../media/image17.png" Type="http://schemas.openxmlformats.org/officeDocument/2006/relationships/image"/><Relationship Id="rId3" Target="../media/image107.jpeg" Type="http://schemas.openxmlformats.org/officeDocument/2006/relationships/image"/><Relationship Id="rId4" Target="../media/image108.png" Type="http://schemas.openxmlformats.org/officeDocument/2006/relationships/image"/><Relationship Id="rId5" Target="../media/image109.svg" Type="http://schemas.openxmlformats.org/officeDocument/2006/relationships/image"/><Relationship Id="rId6" Target="../media/image110.png" Type="http://schemas.openxmlformats.org/officeDocument/2006/relationships/image"/><Relationship Id="rId7" Target="../media/image111.svg" Type="http://schemas.openxmlformats.org/officeDocument/2006/relationships/image"/><Relationship Id="rId8" Target="../media/image112.svg" Type="http://schemas.openxmlformats.org/officeDocument/2006/relationships/image"/><Relationship Id="rId9" Target="../media/image113.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6.png" Type="http://schemas.openxmlformats.org/officeDocument/2006/relationships/image"/><Relationship Id="rId3" Target="../media/image117.svg" Type="http://schemas.openxmlformats.org/officeDocument/2006/relationships/image"/><Relationship Id="rId4" Target="../media/image118.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8.png" Type="http://schemas.openxmlformats.org/officeDocument/2006/relationships/image"/><Relationship Id="rId4" Target="../media/image119.png" Type="http://schemas.openxmlformats.org/officeDocument/2006/relationships/image"/><Relationship Id="rId5" Target="../media/image120.svg" Type="http://schemas.openxmlformats.org/officeDocument/2006/relationships/image"/><Relationship Id="rId6" Target="../media/image121.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2.png" Type="http://schemas.openxmlformats.org/officeDocument/2006/relationships/image"/><Relationship Id="rId5" Target="../media/image122.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3.jpeg" Type="http://schemas.openxmlformats.org/officeDocument/2006/relationships/image"/><Relationship Id="rId3" Target="../media/image2.png" Type="http://schemas.openxmlformats.org/officeDocument/2006/relationships/image"/><Relationship Id="rId4" Target="../media/image124.png" Type="http://schemas.openxmlformats.org/officeDocument/2006/relationships/image"/><Relationship Id="rId5" Target="../media/image125.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24.png" Type="http://schemas.openxmlformats.org/officeDocument/2006/relationships/image"/><Relationship Id="rId5" Target="../media/image125.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24.png" Type="http://schemas.openxmlformats.org/officeDocument/2006/relationships/image"/><Relationship Id="rId5" Target="../media/image125.svg" Type="http://schemas.openxmlformats.org/officeDocument/2006/relationships/image"/><Relationship Id="rId6" Target="../media/image12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jpeg" Type="http://schemas.openxmlformats.org/officeDocument/2006/relationships/image"/><Relationship Id="rId6" Target="../media/image12.jpe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2.png" Type="http://schemas.openxmlformats.org/officeDocument/2006/relationships/image"/><Relationship Id="rId5" Target="../media/image122.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27.png" Type="http://schemas.openxmlformats.org/officeDocument/2006/relationships/image"/><Relationship Id="rId5" Target="../media/image128.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29.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30.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31.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32.jpe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27.png" Type="http://schemas.openxmlformats.org/officeDocument/2006/relationships/image"/><Relationship Id="rId5" Target="../media/image128.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33.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34.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3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2.png" Type="http://schemas.openxmlformats.org/officeDocument/2006/relationships/image"/><Relationship Id="rId4" Target="../media/image136.png" Type="http://schemas.openxmlformats.org/officeDocument/2006/relationships/image"/><Relationship Id="rId5" Target="../media/image13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93237"/>
        </a:solidFill>
      </p:bgPr>
    </p:bg>
    <p:spTree>
      <p:nvGrpSpPr>
        <p:cNvPr id="1" name=""/>
        <p:cNvGrpSpPr/>
        <p:nvPr/>
      </p:nvGrpSpPr>
      <p:grpSpPr>
        <a:xfrm>
          <a:off x="0" y="0"/>
          <a:ext cx="0" cy="0"/>
          <a:chOff x="0" y="0"/>
          <a:chExt cx="0" cy="0"/>
        </a:xfrm>
      </p:grpSpPr>
      <p:sp>
        <p:nvSpPr>
          <p:cNvPr name="Freeform 2" id="2"/>
          <p:cNvSpPr/>
          <p:nvPr/>
        </p:nvSpPr>
        <p:spPr>
          <a:xfrm flipH="false" flipV="false" rot="0">
            <a:off x="0" y="-205740"/>
            <a:ext cx="18288000" cy="10696575"/>
          </a:xfrm>
          <a:custGeom>
            <a:avLst/>
            <a:gdLst/>
            <a:ahLst/>
            <a:cxnLst/>
            <a:rect r="r" b="b" t="t" l="l"/>
            <a:pathLst>
              <a:path h="10696575" w="18288000">
                <a:moveTo>
                  <a:pt x="0" y="0"/>
                </a:moveTo>
                <a:lnTo>
                  <a:pt x="18288000" y="0"/>
                </a:lnTo>
                <a:lnTo>
                  <a:pt x="18288000" y="10696575"/>
                </a:lnTo>
                <a:lnTo>
                  <a:pt x="0" y="10696575"/>
                </a:lnTo>
                <a:lnTo>
                  <a:pt x="0" y="0"/>
                </a:lnTo>
                <a:close/>
              </a:path>
            </a:pathLst>
          </a:custGeom>
          <a:blipFill>
            <a:blip r:embed="rId2">
              <a:alphaModFix amt="5900"/>
            </a:blip>
            <a:stretch>
              <a:fillRect l="0" t="0" r="0" b="0"/>
            </a:stretch>
          </a:blipFill>
        </p:spPr>
      </p:sp>
      <p:sp>
        <p:nvSpPr>
          <p:cNvPr name="Freeform 3" id="3"/>
          <p:cNvSpPr/>
          <p:nvPr/>
        </p:nvSpPr>
        <p:spPr>
          <a:xfrm flipH="false" flipV="false" rot="0">
            <a:off x="0" y="5172256"/>
            <a:ext cx="7729766" cy="5114744"/>
          </a:xfrm>
          <a:custGeom>
            <a:avLst/>
            <a:gdLst/>
            <a:ahLst/>
            <a:cxnLst/>
            <a:rect r="r" b="b" t="t" l="l"/>
            <a:pathLst>
              <a:path h="5114744" w="7729766">
                <a:moveTo>
                  <a:pt x="0" y="0"/>
                </a:moveTo>
                <a:lnTo>
                  <a:pt x="7729766" y="0"/>
                </a:lnTo>
                <a:lnTo>
                  <a:pt x="7729766" y="5114744"/>
                </a:lnTo>
                <a:lnTo>
                  <a:pt x="0" y="5114744"/>
                </a:lnTo>
                <a:lnTo>
                  <a:pt x="0" y="0"/>
                </a:lnTo>
                <a:close/>
              </a:path>
            </a:pathLst>
          </a:custGeom>
          <a:blipFill>
            <a:blip r:embed="rId3"/>
            <a:stretch>
              <a:fillRect l="-51073" t="0" r="0" b="-94792"/>
            </a:stretch>
          </a:blipFill>
        </p:spPr>
      </p:sp>
      <p:sp>
        <p:nvSpPr>
          <p:cNvPr name="Freeform 4" id="4"/>
          <p:cNvSpPr/>
          <p:nvPr/>
        </p:nvSpPr>
        <p:spPr>
          <a:xfrm flipH="false" flipV="false" rot="0">
            <a:off x="0" y="0"/>
            <a:ext cx="16636441" cy="7461980"/>
          </a:xfrm>
          <a:custGeom>
            <a:avLst/>
            <a:gdLst/>
            <a:ahLst/>
            <a:cxnLst/>
            <a:rect r="r" b="b" t="t" l="l"/>
            <a:pathLst>
              <a:path h="7461980" w="16636441">
                <a:moveTo>
                  <a:pt x="0" y="0"/>
                </a:moveTo>
                <a:lnTo>
                  <a:pt x="16636441" y="0"/>
                </a:lnTo>
                <a:lnTo>
                  <a:pt x="16636441" y="7461980"/>
                </a:lnTo>
                <a:lnTo>
                  <a:pt x="0" y="74619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828814" y="7884300"/>
            <a:ext cx="6834692" cy="6953907"/>
          </a:xfrm>
          <a:custGeom>
            <a:avLst/>
            <a:gdLst/>
            <a:ahLst/>
            <a:cxnLst/>
            <a:rect r="r" b="b" t="t" l="l"/>
            <a:pathLst>
              <a:path h="6953907" w="6834692">
                <a:moveTo>
                  <a:pt x="0" y="0"/>
                </a:moveTo>
                <a:lnTo>
                  <a:pt x="6834692" y="0"/>
                </a:lnTo>
                <a:lnTo>
                  <a:pt x="6834692" y="6953907"/>
                </a:lnTo>
                <a:lnTo>
                  <a:pt x="0" y="69539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3880439"/>
            <a:ext cx="19944163" cy="1063944"/>
          </a:xfrm>
          <a:prstGeom prst="rect">
            <a:avLst/>
          </a:prstGeom>
        </p:spPr>
        <p:txBody>
          <a:bodyPr anchor="t" rtlCol="false" tIns="0" lIns="0" bIns="0" rIns="0">
            <a:spAutoFit/>
          </a:bodyPr>
          <a:lstStyle/>
          <a:p>
            <a:pPr algn="l">
              <a:lnSpc>
                <a:spcPts val="8643"/>
              </a:lnSpc>
            </a:pPr>
            <a:r>
              <a:rPr lang="en-US" sz="6308" spc="618">
                <a:solidFill>
                  <a:srgbClr val="FFFFFF"/>
                </a:solidFill>
                <a:latin typeface="League Spartan"/>
                <a:ea typeface="League Spartan"/>
                <a:cs typeface="League Spartan"/>
                <a:sym typeface="League Spartan"/>
              </a:rPr>
              <a:t>RISC V FOR SOC COMMUNICATION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900"/>
            </a:blip>
            <a:stretch>
              <a:fillRect l="0" t="-2000" r="0" b="-1981"/>
            </a:stretch>
          </a:blipFill>
        </p:spPr>
      </p:sp>
      <p:sp>
        <p:nvSpPr>
          <p:cNvPr name="Freeform 3" id="3"/>
          <p:cNvSpPr/>
          <p:nvPr/>
        </p:nvSpPr>
        <p:spPr>
          <a:xfrm flipH="false" flipV="false" rot="0">
            <a:off x="0" y="5172266"/>
            <a:ext cx="7729766" cy="5114734"/>
          </a:xfrm>
          <a:custGeom>
            <a:avLst/>
            <a:gdLst/>
            <a:ahLst/>
            <a:cxnLst/>
            <a:rect r="r" b="b" t="t" l="l"/>
            <a:pathLst>
              <a:path h="5114734" w="7729766">
                <a:moveTo>
                  <a:pt x="0" y="0"/>
                </a:moveTo>
                <a:lnTo>
                  <a:pt x="7729766" y="0"/>
                </a:lnTo>
                <a:lnTo>
                  <a:pt x="7729766" y="5114734"/>
                </a:lnTo>
                <a:lnTo>
                  <a:pt x="0" y="5114734"/>
                </a:lnTo>
                <a:lnTo>
                  <a:pt x="0" y="0"/>
                </a:lnTo>
                <a:close/>
              </a:path>
            </a:pathLst>
          </a:custGeom>
          <a:blipFill>
            <a:blip r:embed="rId3"/>
            <a:stretch>
              <a:fillRect l="-51073" t="0" r="0" b="-94793"/>
            </a:stretch>
          </a:blipFill>
        </p:spPr>
      </p:sp>
      <p:sp>
        <p:nvSpPr>
          <p:cNvPr name="Freeform 4" id="4"/>
          <p:cNvSpPr/>
          <p:nvPr/>
        </p:nvSpPr>
        <p:spPr>
          <a:xfrm flipH="false" flipV="false" rot="0">
            <a:off x="2985792" y="3315071"/>
            <a:ext cx="12443831" cy="3346647"/>
          </a:xfrm>
          <a:custGeom>
            <a:avLst/>
            <a:gdLst/>
            <a:ahLst/>
            <a:cxnLst/>
            <a:rect r="r" b="b" t="t" l="l"/>
            <a:pathLst>
              <a:path h="3346647" w="12443831">
                <a:moveTo>
                  <a:pt x="0" y="0"/>
                </a:moveTo>
                <a:lnTo>
                  <a:pt x="12443832" y="0"/>
                </a:lnTo>
                <a:lnTo>
                  <a:pt x="12443832" y="3346647"/>
                </a:lnTo>
                <a:lnTo>
                  <a:pt x="0" y="33466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899831" y="3535899"/>
            <a:ext cx="8787965" cy="2750506"/>
          </a:xfrm>
          <a:prstGeom prst="rect">
            <a:avLst/>
          </a:prstGeom>
        </p:spPr>
        <p:txBody>
          <a:bodyPr anchor="t" rtlCol="false" tIns="0" lIns="0" bIns="0" rIns="0">
            <a:spAutoFit/>
          </a:bodyPr>
          <a:lstStyle/>
          <a:p>
            <a:pPr algn="ctr">
              <a:lnSpc>
                <a:spcPts val="10951"/>
              </a:lnSpc>
            </a:pPr>
            <a:r>
              <a:rPr lang="en-US" b="true" sz="7964" spc="780">
                <a:solidFill>
                  <a:srgbClr val="FDFBFB"/>
                </a:solidFill>
                <a:latin typeface="League Spartan"/>
                <a:ea typeface="League Spartan"/>
                <a:cs typeface="League Spartan"/>
                <a:sym typeface="League Spartan"/>
              </a:rPr>
              <a:t>SINGLE CYCLE PROCESSOR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6157046"/>
            <a:ext cx="4398550" cy="4129954"/>
            <a:chOff x="0" y="0"/>
            <a:chExt cx="4398556" cy="4129951"/>
          </a:xfrm>
        </p:grpSpPr>
        <p:sp>
          <p:nvSpPr>
            <p:cNvPr name="Freeform 3" id="3"/>
            <p:cNvSpPr/>
            <p:nvPr/>
          </p:nvSpPr>
          <p:spPr>
            <a:xfrm flipH="false" flipV="false" rot="0">
              <a:off x="0" y="0"/>
              <a:ext cx="4399026" cy="4129913"/>
            </a:xfrm>
            <a:custGeom>
              <a:avLst/>
              <a:gdLst/>
              <a:ahLst/>
              <a:cxnLst/>
              <a:rect r="r" b="b" t="t" l="l"/>
              <a:pathLst>
                <a:path h="4129913" w="4399026">
                  <a:moveTo>
                    <a:pt x="0" y="3654552"/>
                  </a:moveTo>
                  <a:lnTo>
                    <a:pt x="0" y="3729990"/>
                  </a:lnTo>
                  <a:lnTo>
                    <a:pt x="393192" y="4129913"/>
                  </a:lnTo>
                  <a:lnTo>
                    <a:pt x="467360" y="4129913"/>
                  </a:lnTo>
                  <a:lnTo>
                    <a:pt x="0" y="3654552"/>
                  </a:lnTo>
                  <a:close/>
                  <a:moveTo>
                    <a:pt x="0" y="0"/>
                  </a:moveTo>
                  <a:lnTo>
                    <a:pt x="0" y="52832"/>
                  </a:lnTo>
                  <a:lnTo>
                    <a:pt x="1737233" y="52832"/>
                  </a:lnTo>
                  <a:lnTo>
                    <a:pt x="4309237" y="2668778"/>
                  </a:lnTo>
                  <a:lnTo>
                    <a:pt x="1654937" y="2668778"/>
                  </a:lnTo>
                  <a:lnTo>
                    <a:pt x="0" y="985647"/>
                  </a:lnTo>
                  <a:lnTo>
                    <a:pt x="0" y="1061212"/>
                  </a:lnTo>
                  <a:lnTo>
                    <a:pt x="1580388" y="2668778"/>
                  </a:lnTo>
                  <a:lnTo>
                    <a:pt x="0" y="2668778"/>
                  </a:lnTo>
                  <a:lnTo>
                    <a:pt x="0" y="2721610"/>
                  </a:lnTo>
                  <a:lnTo>
                    <a:pt x="1737233" y="2721610"/>
                  </a:lnTo>
                  <a:lnTo>
                    <a:pt x="3121914" y="4129913"/>
                  </a:lnTo>
                  <a:lnTo>
                    <a:pt x="3196082" y="4129913"/>
                  </a:lnTo>
                  <a:lnTo>
                    <a:pt x="1811782" y="2721610"/>
                  </a:lnTo>
                  <a:lnTo>
                    <a:pt x="4372229" y="2721610"/>
                  </a:lnTo>
                  <a:cubicBezTo>
                    <a:pt x="4377563" y="2721610"/>
                    <a:pt x="4382389" y="2720086"/>
                    <a:pt x="4386834" y="2717165"/>
                  </a:cubicBezTo>
                  <a:cubicBezTo>
                    <a:pt x="4391279" y="2714244"/>
                    <a:pt x="4394454" y="2710307"/>
                    <a:pt x="4396486" y="2705354"/>
                  </a:cubicBezTo>
                  <a:cubicBezTo>
                    <a:pt x="4398518" y="2700401"/>
                    <a:pt x="4399026" y="2695448"/>
                    <a:pt x="4398010" y="2690241"/>
                  </a:cubicBezTo>
                  <a:cubicBezTo>
                    <a:pt x="4396994" y="2685034"/>
                    <a:pt x="4394708" y="2680589"/>
                    <a:pt x="4390898" y="2676779"/>
                  </a:cubicBezTo>
                  <a:lnTo>
                    <a:pt x="1767586" y="7874"/>
                  </a:lnTo>
                  <a:cubicBezTo>
                    <a:pt x="1762379" y="2540"/>
                    <a:pt x="1756156" y="0"/>
                    <a:pt x="1748790" y="0"/>
                  </a:cubicBezTo>
                  <a:close/>
                </a:path>
              </a:pathLst>
            </a:custGeom>
            <a:solidFill>
              <a:srgbClr val="043F7C"/>
            </a:solidFill>
          </p:spPr>
        </p:sp>
      </p:grpSp>
      <p:sp>
        <p:nvSpPr>
          <p:cNvPr name="Freeform 4" id="4"/>
          <p:cNvSpPr/>
          <p:nvPr/>
        </p:nvSpPr>
        <p:spPr>
          <a:xfrm flipH="false" flipV="false" rot="0">
            <a:off x="2181968" y="3340560"/>
            <a:ext cx="4445832" cy="5128822"/>
          </a:xfrm>
          <a:custGeom>
            <a:avLst/>
            <a:gdLst/>
            <a:ahLst/>
            <a:cxnLst/>
            <a:rect r="r" b="b" t="t" l="l"/>
            <a:pathLst>
              <a:path h="5128822" w="4445832">
                <a:moveTo>
                  <a:pt x="0" y="0"/>
                </a:moveTo>
                <a:lnTo>
                  <a:pt x="4445832" y="0"/>
                </a:lnTo>
                <a:lnTo>
                  <a:pt x="4445832" y="5128822"/>
                </a:lnTo>
                <a:lnTo>
                  <a:pt x="0" y="51288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245471" y="8405879"/>
            <a:ext cx="9054417" cy="447675"/>
          </a:xfrm>
          <a:custGeom>
            <a:avLst/>
            <a:gdLst/>
            <a:ahLst/>
            <a:cxnLst/>
            <a:rect r="r" b="b" t="t" l="l"/>
            <a:pathLst>
              <a:path h="447675" w="9054417">
                <a:moveTo>
                  <a:pt x="0" y="0"/>
                </a:moveTo>
                <a:lnTo>
                  <a:pt x="9054417" y="0"/>
                </a:lnTo>
                <a:lnTo>
                  <a:pt x="9054417" y="447675"/>
                </a:lnTo>
                <a:lnTo>
                  <a:pt x="0" y="447675"/>
                </a:lnTo>
                <a:lnTo>
                  <a:pt x="0" y="0"/>
                </a:lnTo>
                <a:close/>
              </a:path>
            </a:pathLst>
          </a:custGeom>
          <a:blipFill>
            <a:blip r:embed="rId4"/>
            <a:stretch>
              <a:fillRect l="0" t="0" r="0" b="0"/>
            </a:stretch>
          </a:blipFill>
        </p:spPr>
      </p:sp>
      <p:sp>
        <p:nvSpPr>
          <p:cNvPr name="Freeform 6" id="6"/>
          <p:cNvSpPr/>
          <p:nvPr/>
        </p:nvSpPr>
        <p:spPr>
          <a:xfrm flipH="false" flipV="false" rot="0">
            <a:off x="6921560" y="3340560"/>
            <a:ext cx="4445832" cy="5128822"/>
          </a:xfrm>
          <a:custGeom>
            <a:avLst/>
            <a:gdLst/>
            <a:ahLst/>
            <a:cxnLst/>
            <a:rect r="r" b="b" t="t" l="l"/>
            <a:pathLst>
              <a:path h="5128822" w="4445832">
                <a:moveTo>
                  <a:pt x="0" y="0"/>
                </a:moveTo>
                <a:lnTo>
                  <a:pt x="4445832" y="0"/>
                </a:lnTo>
                <a:lnTo>
                  <a:pt x="4445832" y="5128822"/>
                </a:lnTo>
                <a:lnTo>
                  <a:pt x="0" y="5128822"/>
                </a:lnTo>
                <a:lnTo>
                  <a:pt x="0" y="0"/>
                </a:lnTo>
                <a:close/>
              </a:path>
            </a:pathLst>
          </a:custGeom>
          <a:blipFill>
            <a:blip r:embed="rId2">
              <a:extLst>
                <a:ext uri="{96DAC541-7B7A-43D3-8B79-37D633B846F1}">
                  <asvg:svgBlip xmlns:asvg="http://schemas.microsoft.com/office/drawing/2016/SVG/main" r:embed="rId5"/>
                </a:ext>
              </a:extLst>
            </a:blip>
            <a:stretch>
              <a:fillRect l="0" t="0" r="0" b="0"/>
            </a:stretch>
          </a:blipFill>
        </p:spPr>
      </p:sp>
      <p:grpSp>
        <p:nvGrpSpPr>
          <p:cNvPr name="Group 7" id="7"/>
          <p:cNvGrpSpPr>
            <a:grpSpLocks noChangeAspect="true"/>
          </p:cNvGrpSpPr>
          <p:nvPr/>
        </p:nvGrpSpPr>
        <p:grpSpPr>
          <a:xfrm rot="0">
            <a:off x="13859999" y="0"/>
            <a:ext cx="4428001" cy="4961944"/>
            <a:chOff x="0" y="0"/>
            <a:chExt cx="4428007" cy="4961941"/>
          </a:xfrm>
        </p:grpSpPr>
        <p:sp>
          <p:nvSpPr>
            <p:cNvPr name="Freeform 8" id="8"/>
            <p:cNvSpPr/>
            <p:nvPr/>
          </p:nvSpPr>
          <p:spPr>
            <a:xfrm flipH="false" flipV="false" rot="0">
              <a:off x="-508" y="0"/>
              <a:ext cx="4428490" cy="4961890"/>
            </a:xfrm>
            <a:custGeom>
              <a:avLst/>
              <a:gdLst/>
              <a:ahLst/>
              <a:cxnLst/>
              <a:rect r="r" b="b" t="t" l="l"/>
              <a:pathLst>
                <a:path h="4961890" w="4428490">
                  <a:moveTo>
                    <a:pt x="4015994" y="0"/>
                  </a:moveTo>
                  <a:lnTo>
                    <a:pt x="4428490" y="419735"/>
                  </a:lnTo>
                  <a:lnTo>
                    <a:pt x="4428490" y="335661"/>
                  </a:lnTo>
                  <a:lnTo>
                    <a:pt x="4098798" y="0"/>
                  </a:lnTo>
                  <a:close/>
                  <a:moveTo>
                    <a:pt x="980059" y="0"/>
                  </a:moveTo>
                  <a:lnTo>
                    <a:pt x="2879090" y="1932432"/>
                  </a:lnTo>
                  <a:lnTo>
                    <a:pt x="30099" y="1932432"/>
                  </a:lnTo>
                  <a:cubicBezTo>
                    <a:pt x="30099" y="1932432"/>
                    <a:pt x="29972" y="1932432"/>
                    <a:pt x="29972" y="1932432"/>
                  </a:cubicBezTo>
                  <a:cubicBezTo>
                    <a:pt x="24130" y="1932432"/>
                    <a:pt x="18669" y="1934083"/>
                    <a:pt x="13843" y="1937258"/>
                  </a:cubicBezTo>
                  <a:cubicBezTo>
                    <a:pt x="9017" y="1940433"/>
                    <a:pt x="5207" y="1944878"/>
                    <a:pt x="2921" y="1950466"/>
                  </a:cubicBezTo>
                  <a:cubicBezTo>
                    <a:pt x="635" y="1956054"/>
                    <a:pt x="0" y="1961642"/>
                    <a:pt x="1143" y="1967484"/>
                  </a:cubicBezTo>
                  <a:cubicBezTo>
                    <a:pt x="2286" y="1973326"/>
                    <a:pt x="4953" y="1978406"/>
                    <a:pt x="9144" y="1982597"/>
                  </a:cubicBezTo>
                  <a:lnTo>
                    <a:pt x="2928112" y="4953127"/>
                  </a:lnTo>
                  <a:cubicBezTo>
                    <a:pt x="2933827" y="4958969"/>
                    <a:pt x="2940812" y="4961890"/>
                    <a:pt x="2949067" y="4961890"/>
                  </a:cubicBezTo>
                  <a:cubicBezTo>
                    <a:pt x="2949067" y="4961890"/>
                    <a:pt x="2949067" y="4961890"/>
                    <a:pt x="2949067" y="4961890"/>
                  </a:cubicBezTo>
                  <a:lnTo>
                    <a:pt x="4428490" y="4961890"/>
                  </a:lnTo>
                  <a:lnTo>
                    <a:pt x="4428490" y="4903089"/>
                  </a:lnTo>
                  <a:lnTo>
                    <a:pt x="2961513" y="4903089"/>
                  </a:lnTo>
                  <a:lnTo>
                    <a:pt x="100203" y="1991233"/>
                  </a:lnTo>
                  <a:lnTo>
                    <a:pt x="3053588" y="1991233"/>
                  </a:lnTo>
                  <a:lnTo>
                    <a:pt x="4428490" y="3390265"/>
                  </a:lnTo>
                  <a:lnTo>
                    <a:pt x="4428490" y="3306191"/>
                  </a:lnTo>
                  <a:lnTo>
                    <a:pt x="3136519" y="1991233"/>
                  </a:lnTo>
                  <a:lnTo>
                    <a:pt x="4428490" y="1991233"/>
                  </a:lnTo>
                  <a:lnTo>
                    <a:pt x="4428490" y="1932432"/>
                  </a:lnTo>
                  <a:lnTo>
                    <a:pt x="2961894" y="1932432"/>
                  </a:lnTo>
                  <a:lnTo>
                    <a:pt x="1062609" y="0"/>
                  </a:lnTo>
                  <a:close/>
                </a:path>
              </a:pathLst>
            </a:custGeom>
            <a:solidFill>
              <a:srgbClr val="043F7C"/>
            </a:solidFill>
          </p:spPr>
        </p:sp>
      </p:grpSp>
      <p:sp>
        <p:nvSpPr>
          <p:cNvPr name="Freeform 9" id="9"/>
          <p:cNvSpPr/>
          <p:nvPr/>
        </p:nvSpPr>
        <p:spPr>
          <a:xfrm flipH="false" flipV="false" rot="0">
            <a:off x="12451528" y="4275411"/>
            <a:ext cx="5836472" cy="6011589"/>
          </a:xfrm>
          <a:custGeom>
            <a:avLst/>
            <a:gdLst/>
            <a:ahLst/>
            <a:cxnLst/>
            <a:rect r="r" b="b" t="t" l="l"/>
            <a:pathLst>
              <a:path h="6011589" w="5836472">
                <a:moveTo>
                  <a:pt x="0" y="0"/>
                </a:moveTo>
                <a:lnTo>
                  <a:pt x="5836472" y="0"/>
                </a:lnTo>
                <a:lnTo>
                  <a:pt x="5836472" y="6011589"/>
                </a:lnTo>
                <a:lnTo>
                  <a:pt x="0" y="6011589"/>
                </a:lnTo>
                <a:lnTo>
                  <a:pt x="0" y="0"/>
                </a:lnTo>
                <a:close/>
              </a:path>
            </a:pathLst>
          </a:custGeom>
          <a:blipFill>
            <a:blip r:embed="rId6"/>
            <a:stretch>
              <a:fillRect l="0" t="0" r="-100080" b="-65732"/>
            </a:stretch>
          </a:blipFill>
        </p:spPr>
      </p:sp>
      <p:sp>
        <p:nvSpPr>
          <p:cNvPr name="Freeform 10" id="10"/>
          <p:cNvSpPr/>
          <p:nvPr/>
        </p:nvSpPr>
        <p:spPr>
          <a:xfrm flipH="false" flipV="false" rot="0">
            <a:off x="11723703" y="8405879"/>
            <a:ext cx="4314825" cy="447675"/>
          </a:xfrm>
          <a:custGeom>
            <a:avLst/>
            <a:gdLst/>
            <a:ahLst/>
            <a:cxnLst/>
            <a:rect r="r" b="b" t="t" l="l"/>
            <a:pathLst>
              <a:path h="447675" w="4314825">
                <a:moveTo>
                  <a:pt x="0" y="0"/>
                </a:moveTo>
                <a:lnTo>
                  <a:pt x="4314825" y="0"/>
                </a:lnTo>
                <a:lnTo>
                  <a:pt x="4314825" y="447675"/>
                </a:lnTo>
                <a:lnTo>
                  <a:pt x="0" y="447675"/>
                </a:lnTo>
                <a:lnTo>
                  <a:pt x="0" y="0"/>
                </a:lnTo>
                <a:close/>
              </a:path>
            </a:pathLst>
          </a:custGeom>
          <a:blipFill>
            <a:blip r:embed="rId7"/>
            <a:stretch>
              <a:fillRect l="0" t="-90325" r="0" b="-1163"/>
            </a:stretch>
          </a:blipFill>
        </p:spPr>
      </p:sp>
      <p:sp>
        <p:nvSpPr>
          <p:cNvPr name="Freeform 11" id="11"/>
          <p:cNvSpPr/>
          <p:nvPr/>
        </p:nvSpPr>
        <p:spPr>
          <a:xfrm flipH="false" flipV="false" rot="0">
            <a:off x="11660200" y="3340560"/>
            <a:ext cx="4445832" cy="5128822"/>
          </a:xfrm>
          <a:custGeom>
            <a:avLst/>
            <a:gdLst/>
            <a:ahLst/>
            <a:cxnLst/>
            <a:rect r="r" b="b" t="t" l="l"/>
            <a:pathLst>
              <a:path h="5128822" w="4445832">
                <a:moveTo>
                  <a:pt x="0" y="0"/>
                </a:moveTo>
                <a:lnTo>
                  <a:pt x="4445832" y="0"/>
                </a:lnTo>
                <a:lnTo>
                  <a:pt x="4445832" y="5128822"/>
                </a:lnTo>
                <a:lnTo>
                  <a:pt x="0" y="5128822"/>
                </a:lnTo>
                <a:lnTo>
                  <a:pt x="0" y="0"/>
                </a:lnTo>
                <a:close/>
              </a:path>
            </a:pathLst>
          </a:custGeom>
          <a:blipFill>
            <a:blip r:embed="rId2">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297973" y="4195439"/>
            <a:ext cx="4200525" cy="3000375"/>
          </a:xfrm>
          <a:custGeom>
            <a:avLst/>
            <a:gdLst/>
            <a:ahLst/>
            <a:cxnLst/>
            <a:rect r="r" b="b" t="t" l="l"/>
            <a:pathLst>
              <a:path h="3000375" w="4200525">
                <a:moveTo>
                  <a:pt x="0" y="0"/>
                </a:moveTo>
                <a:lnTo>
                  <a:pt x="4200525" y="0"/>
                </a:lnTo>
                <a:lnTo>
                  <a:pt x="4200525" y="3000375"/>
                </a:lnTo>
                <a:lnTo>
                  <a:pt x="0" y="3000375"/>
                </a:lnTo>
                <a:lnTo>
                  <a:pt x="0" y="0"/>
                </a:lnTo>
                <a:close/>
              </a:path>
            </a:pathLst>
          </a:custGeom>
          <a:blipFill>
            <a:blip r:embed="rId9"/>
            <a:stretch>
              <a:fillRect l="0" t="0" r="0" b="0"/>
            </a:stretch>
          </a:blipFill>
        </p:spPr>
      </p:sp>
      <p:sp>
        <p:nvSpPr>
          <p:cNvPr name="Freeform 13" id="13"/>
          <p:cNvSpPr/>
          <p:nvPr/>
        </p:nvSpPr>
        <p:spPr>
          <a:xfrm flipH="false" flipV="false" rot="0">
            <a:off x="7252906" y="4195439"/>
            <a:ext cx="3648075" cy="3295650"/>
          </a:xfrm>
          <a:custGeom>
            <a:avLst/>
            <a:gdLst/>
            <a:ahLst/>
            <a:cxnLst/>
            <a:rect r="r" b="b" t="t" l="l"/>
            <a:pathLst>
              <a:path h="3295650" w="3648075">
                <a:moveTo>
                  <a:pt x="0" y="0"/>
                </a:moveTo>
                <a:lnTo>
                  <a:pt x="3648076" y="0"/>
                </a:lnTo>
                <a:lnTo>
                  <a:pt x="3648076" y="3295650"/>
                </a:lnTo>
                <a:lnTo>
                  <a:pt x="0" y="3295650"/>
                </a:lnTo>
                <a:lnTo>
                  <a:pt x="0" y="0"/>
                </a:lnTo>
                <a:close/>
              </a:path>
            </a:pathLst>
          </a:custGeom>
          <a:blipFill>
            <a:blip r:embed="rId10"/>
            <a:stretch>
              <a:fillRect l="-19163" t="0" r="-16345" b="0"/>
            </a:stretch>
          </a:blipFill>
        </p:spPr>
      </p:sp>
      <p:sp>
        <p:nvSpPr>
          <p:cNvPr name="Freeform 14" id="14"/>
          <p:cNvSpPr/>
          <p:nvPr/>
        </p:nvSpPr>
        <p:spPr>
          <a:xfrm flipH="false" flipV="false" rot="0">
            <a:off x="11930805" y="3936673"/>
            <a:ext cx="3775358" cy="3517773"/>
          </a:xfrm>
          <a:custGeom>
            <a:avLst/>
            <a:gdLst/>
            <a:ahLst/>
            <a:cxnLst/>
            <a:rect r="r" b="b" t="t" l="l"/>
            <a:pathLst>
              <a:path h="3517773" w="3775358">
                <a:moveTo>
                  <a:pt x="0" y="0"/>
                </a:moveTo>
                <a:lnTo>
                  <a:pt x="3775358" y="0"/>
                </a:lnTo>
                <a:lnTo>
                  <a:pt x="3775358" y="3517773"/>
                </a:lnTo>
                <a:lnTo>
                  <a:pt x="0" y="35177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3555702" y="1140162"/>
            <a:ext cx="12322893" cy="1029672"/>
          </a:xfrm>
          <a:prstGeom prst="rect">
            <a:avLst/>
          </a:prstGeom>
        </p:spPr>
        <p:txBody>
          <a:bodyPr anchor="t" rtlCol="false" tIns="0" lIns="0" bIns="0" rIns="0">
            <a:spAutoFit/>
          </a:bodyPr>
          <a:lstStyle/>
          <a:p>
            <a:pPr algn="l">
              <a:lnSpc>
                <a:spcPts val="8322"/>
              </a:lnSpc>
            </a:pPr>
            <a:r>
              <a:rPr lang="en-US" b="true" sz="5944" spc="582">
                <a:solidFill>
                  <a:srgbClr val="FDFBFB"/>
                </a:solidFill>
                <a:latin typeface="League Spartan"/>
                <a:ea typeface="League Spartan"/>
                <a:cs typeface="League Spartan"/>
                <a:sym typeface="League Spartan"/>
              </a:rPr>
              <a:t>SINGLE CYCLE PROCESSER</a:t>
            </a:r>
          </a:p>
        </p:txBody>
      </p:sp>
      <p:sp>
        <p:nvSpPr>
          <p:cNvPr name="TextBox 16" id="16"/>
          <p:cNvSpPr txBox="true"/>
          <p:nvPr/>
        </p:nvSpPr>
        <p:spPr>
          <a:xfrm rot="0">
            <a:off x="2897591" y="7530675"/>
            <a:ext cx="3020778" cy="506016"/>
          </a:xfrm>
          <a:prstGeom prst="rect">
            <a:avLst/>
          </a:prstGeom>
        </p:spPr>
        <p:txBody>
          <a:bodyPr anchor="t" rtlCol="false" tIns="0" lIns="0" bIns="0" rIns="0">
            <a:spAutoFit/>
          </a:bodyPr>
          <a:lstStyle/>
          <a:p>
            <a:pPr algn="l">
              <a:lnSpc>
                <a:spcPts val="4017"/>
              </a:lnSpc>
            </a:pPr>
            <a:r>
              <a:rPr lang="en-US" sz="2869" i="true" spc="163">
                <a:solidFill>
                  <a:srgbClr val="FFFFFF"/>
                </a:solidFill>
                <a:latin typeface="Arimo Italics"/>
                <a:ea typeface="Arimo Italics"/>
                <a:cs typeface="Arimo Italics"/>
                <a:sym typeface="Arimo Italics"/>
              </a:rPr>
              <a:t>INSTRUCTIONS</a:t>
            </a:r>
          </a:p>
        </p:txBody>
      </p:sp>
      <p:sp>
        <p:nvSpPr>
          <p:cNvPr name="TextBox 17" id="17"/>
          <p:cNvSpPr txBox="true"/>
          <p:nvPr/>
        </p:nvSpPr>
        <p:spPr>
          <a:xfrm rot="0">
            <a:off x="7870517" y="7530675"/>
            <a:ext cx="2544689" cy="506016"/>
          </a:xfrm>
          <a:prstGeom prst="rect">
            <a:avLst/>
          </a:prstGeom>
        </p:spPr>
        <p:txBody>
          <a:bodyPr anchor="t" rtlCol="false" tIns="0" lIns="0" bIns="0" rIns="0">
            <a:spAutoFit/>
          </a:bodyPr>
          <a:lstStyle/>
          <a:p>
            <a:pPr algn="l">
              <a:lnSpc>
                <a:spcPts val="4017"/>
              </a:lnSpc>
            </a:pPr>
            <a:r>
              <a:rPr lang="en-US" sz="2869" i="true" spc="163">
                <a:solidFill>
                  <a:srgbClr val="FFFFFF"/>
                </a:solidFill>
                <a:latin typeface="Arimo Italics"/>
                <a:ea typeface="Arimo Italics"/>
                <a:cs typeface="Arimo Italics"/>
                <a:sym typeface="Arimo Italics"/>
              </a:rPr>
              <a:t>PROCESSOR</a:t>
            </a:r>
          </a:p>
        </p:txBody>
      </p:sp>
      <p:sp>
        <p:nvSpPr>
          <p:cNvPr name="TextBox 18" id="18"/>
          <p:cNvSpPr txBox="true"/>
          <p:nvPr/>
        </p:nvSpPr>
        <p:spPr>
          <a:xfrm rot="0">
            <a:off x="13085731" y="7530675"/>
            <a:ext cx="1572406" cy="506016"/>
          </a:xfrm>
          <a:prstGeom prst="rect">
            <a:avLst/>
          </a:prstGeom>
        </p:spPr>
        <p:txBody>
          <a:bodyPr anchor="t" rtlCol="false" tIns="0" lIns="0" bIns="0" rIns="0">
            <a:spAutoFit/>
          </a:bodyPr>
          <a:lstStyle/>
          <a:p>
            <a:pPr algn="l">
              <a:lnSpc>
                <a:spcPts val="4017"/>
              </a:lnSpc>
            </a:pPr>
            <a:r>
              <a:rPr lang="en-US" sz="2869" i="true" spc="163">
                <a:solidFill>
                  <a:srgbClr val="FFFFFF"/>
                </a:solidFill>
                <a:latin typeface="Arimo Italics"/>
                <a:ea typeface="Arimo Italics"/>
                <a:cs typeface="Arimo Italics"/>
                <a:sym typeface="Arimo Italics"/>
              </a:rPr>
              <a:t>RESULT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420190" y="0"/>
            <a:ext cx="3598459" cy="10287000"/>
            <a:chOff x="0" y="0"/>
            <a:chExt cx="3598456" cy="10287000"/>
          </a:xfrm>
        </p:grpSpPr>
        <p:sp>
          <p:nvSpPr>
            <p:cNvPr name="Freeform 3" id="3"/>
            <p:cNvSpPr/>
            <p:nvPr/>
          </p:nvSpPr>
          <p:spPr>
            <a:xfrm flipH="false" flipV="false" rot="0">
              <a:off x="0" y="0"/>
              <a:ext cx="3598418" cy="10287000"/>
            </a:xfrm>
            <a:custGeom>
              <a:avLst/>
              <a:gdLst/>
              <a:ahLst/>
              <a:cxnLst/>
              <a:rect r="r" b="b" t="t" l="l"/>
              <a:pathLst>
                <a:path h="10287000" w="3598418">
                  <a:moveTo>
                    <a:pt x="0" y="0"/>
                  </a:moveTo>
                  <a:lnTo>
                    <a:pt x="0" y="10287000"/>
                  </a:lnTo>
                  <a:lnTo>
                    <a:pt x="3598418" y="10287000"/>
                  </a:lnTo>
                  <a:lnTo>
                    <a:pt x="3598418" y="0"/>
                  </a:lnTo>
                  <a:close/>
                </a:path>
              </a:pathLst>
            </a:custGeom>
            <a:solidFill>
              <a:srgbClr val="04577C"/>
            </a:solidFill>
          </p:spPr>
        </p:sp>
      </p:grpSp>
      <p:sp>
        <p:nvSpPr>
          <p:cNvPr name="Freeform 4" id="4"/>
          <p:cNvSpPr/>
          <p:nvPr/>
        </p:nvSpPr>
        <p:spPr>
          <a:xfrm flipH="false" flipV="false" rot="0">
            <a:off x="11422828" y="4440107"/>
            <a:ext cx="6865172" cy="5846893"/>
          </a:xfrm>
          <a:custGeom>
            <a:avLst/>
            <a:gdLst/>
            <a:ahLst/>
            <a:cxnLst/>
            <a:rect r="r" b="b" t="t" l="l"/>
            <a:pathLst>
              <a:path h="5846893" w="6865172">
                <a:moveTo>
                  <a:pt x="0" y="0"/>
                </a:moveTo>
                <a:lnTo>
                  <a:pt x="6865172" y="0"/>
                </a:lnTo>
                <a:lnTo>
                  <a:pt x="6865172" y="5846893"/>
                </a:lnTo>
                <a:lnTo>
                  <a:pt x="0" y="5846893"/>
                </a:lnTo>
                <a:lnTo>
                  <a:pt x="0" y="0"/>
                </a:lnTo>
                <a:close/>
              </a:path>
            </a:pathLst>
          </a:custGeom>
          <a:blipFill>
            <a:blip r:embed="rId2"/>
            <a:stretch>
              <a:fillRect l="0" t="0" r="-70099" b="-70400"/>
            </a:stretch>
          </a:blipFill>
        </p:spPr>
      </p:sp>
      <p:sp>
        <p:nvSpPr>
          <p:cNvPr name="Freeform 5" id="5"/>
          <p:cNvSpPr/>
          <p:nvPr/>
        </p:nvSpPr>
        <p:spPr>
          <a:xfrm flipH="false" flipV="false" rot="0">
            <a:off x="9293590" y="7180183"/>
            <a:ext cx="7962900" cy="1266825"/>
          </a:xfrm>
          <a:custGeom>
            <a:avLst/>
            <a:gdLst/>
            <a:ahLst/>
            <a:cxnLst/>
            <a:rect r="r" b="b" t="t" l="l"/>
            <a:pathLst>
              <a:path h="1266825" w="7962900">
                <a:moveTo>
                  <a:pt x="0" y="0"/>
                </a:moveTo>
                <a:lnTo>
                  <a:pt x="7962900" y="0"/>
                </a:lnTo>
                <a:lnTo>
                  <a:pt x="7962900" y="1266825"/>
                </a:lnTo>
                <a:lnTo>
                  <a:pt x="0" y="1266825"/>
                </a:lnTo>
                <a:lnTo>
                  <a:pt x="0" y="0"/>
                </a:lnTo>
                <a:close/>
              </a:path>
            </a:pathLst>
          </a:custGeom>
          <a:blipFill>
            <a:blip r:embed="rId3"/>
            <a:stretch>
              <a:fillRect l="0" t="-23943" r="0" b="-116"/>
            </a:stretch>
          </a:blipFill>
        </p:spPr>
      </p:sp>
      <p:sp>
        <p:nvSpPr>
          <p:cNvPr name="Freeform 6" id="6"/>
          <p:cNvSpPr/>
          <p:nvPr/>
        </p:nvSpPr>
        <p:spPr>
          <a:xfrm flipH="false" flipV="false" rot="0">
            <a:off x="10173062" y="2847584"/>
            <a:ext cx="8092716" cy="4696035"/>
          </a:xfrm>
          <a:custGeom>
            <a:avLst/>
            <a:gdLst/>
            <a:ahLst/>
            <a:cxnLst/>
            <a:rect r="r" b="b" t="t" l="l"/>
            <a:pathLst>
              <a:path h="4696035" w="8092716">
                <a:moveTo>
                  <a:pt x="0" y="0"/>
                </a:moveTo>
                <a:lnTo>
                  <a:pt x="8092716" y="0"/>
                </a:lnTo>
                <a:lnTo>
                  <a:pt x="8092716" y="4696035"/>
                </a:lnTo>
                <a:lnTo>
                  <a:pt x="0" y="46960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197266" y="3187379"/>
            <a:ext cx="6040774" cy="3781968"/>
          </a:xfrm>
          <a:custGeom>
            <a:avLst/>
            <a:gdLst/>
            <a:ahLst/>
            <a:cxnLst/>
            <a:rect r="r" b="b" t="t" l="l"/>
            <a:pathLst>
              <a:path h="3781968" w="6040774">
                <a:moveTo>
                  <a:pt x="0" y="0"/>
                </a:moveTo>
                <a:lnTo>
                  <a:pt x="6040774" y="0"/>
                </a:lnTo>
                <a:lnTo>
                  <a:pt x="6040774" y="3781968"/>
                </a:lnTo>
                <a:lnTo>
                  <a:pt x="0" y="3781968"/>
                </a:lnTo>
                <a:lnTo>
                  <a:pt x="0" y="0"/>
                </a:lnTo>
                <a:close/>
              </a:path>
            </a:pathLst>
          </a:custGeom>
          <a:blipFill>
            <a:blip r:embed="rId6"/>
            <a:stretch>
              <a:fillRect l="0" t="-7023" r="0" b="-7094"/>
            </a:stretch>
          </a:blipFill>
        </p:spPr>
      </p:sp>
      <p:sp>
        <p:nvSpPr>
          <p:cNvPr name="Freeform 8" id="8"/>
          <p:cNvSpPr/>
          <p:nvPr/>
        </p:nvSpPr>
        <p:spPr>
          <a:xfrm flipH="false" flipV="false" rot="0">
            <a:off x="0" y="0"/>
            <a:ext cx="5841178" cy="4980261"/>
          </a:xfrm>
          <a:custGeom>
            <a:avLst/>
            <a:gdLst/>
            <a:ahLst/>
            <a:cxnLst/>
            <a:rect r="r" b="b" t="t" l="l"/>
            <a:pathLst>
              <a:path h="4980261" w="5841178">
                <a:moveTo>
                  <a:pt x="0" y="0"/>
                </a:moveTo>
                <a:lnTo>
                  <a:pt x="5841178" y="0"/>
                </a:lnTo>
                <a:lnTo>
                  <a:pt x="5841178" y="4980261"/>
                </a:lnTo>
                <a:lnTo>
                  <a:pt x="0" y="4980261"/>
                </a:lnTo>
                <a:lnTo>
                  <a:pt x="0" y="0"/>
                </a:lnTo>
                <a:close/>
              </a:path>
            </a:pathLst>
          </a:custGeom>
          <a:blipFill>
            <a:blip r:embed="rId2"/>
            <a:stretch>
              <a:fillRect l="-99919" t="-100052" r="0" b="0"/>
            </a:stretch>
          </a:blipFill>
        </p:spPr>
      </p:sp>
      <p:sp>
        <p:nvSpPr>
          <p:cNvPr name="Freeform 9" id="9"/>
          <p:cNvSpPr/>
          <p:nvPr/>
        </p:nvSpPr>
        <p:spPr>
          <a:xfrm flipH="false" flipV="false" rot="0">
            <a:off x="1014565" y="812797"/>
            <a:ext cx="6051547" cy="2195008"/>
          </a:xfrm>
          <a:custGeom>
            <a:avLst/>
            <a:gdLst/>
            <a:ahLst/>
            <a:cxnLst/>
            <a:rect r="r" b="b" t="t" l="l"/>
            <a:pathLst>
              <a:path h="2195008" w="6051547">
                <a:moveTo>
                  <a:pt x="0" y="0"/>
                </a:moveTo>
                <a:lnTo>
                  <a:pt x="6051547" y="0"/>
                </a:lnTo>
                <a:lnTo>
                  <a:pt x="6051547" y="2195007"/>
                </a:lnTo>
                <a:lnTo>
                  <a:pt x="0" y="21950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509493" y="4535348"/>
            <a:ext cx="7277100" cy="2162175"/>
          </a:xfrm>
          <a:custGeom>
            <a:avLst/>
            <a:gdLst/>
            <a:ahLst/>
            <a:cxnLst/>
            <a:rect r="r" b="b" t="t" l="l"/>
            <a:pathLst>
              <a:path h="2162175" w="7277100">
                <a:moveTo>
                  <a:pt x="0" y="0"/>
                </a:moveTo>
                <a:lnTo>
                  <a:pt x="7277100" y="0"/>
                </a:lnTo>
                <a:lnTo>
                  <a:pt x="7277100" y="2162175"/>
                </a:lnTo>
                <a:lnTo>
                  <a:pt x="0" y="2162175"/>
                </a:lnTo>
                <a:lnTo>
                  <a:pt x="0" y="0"/>
                </a:lnTo>
                <a:close/>
              </a:path>
            </a:pathLst>
          </a:custGeom>
          <a:blipFill>
            <a:blip r:embed="rId9"/>
            <a:stretch>
              <a:fillRect l="0" t="0" r="0" b="0"/>
            </a:stretch>
          </a:blipFill>
        </p:spPr>
      </p:sp>
      <p:sp>
        <p:nvSpPr>
          <p:cNvPr name="Freeform 11" id="11"/>
          <p:cNvSpPr/>
          <p:nvPr/>
        </p:nvSpPr>
        <p:spPr>
          <a:xfrm flipH="false" flipV="false" rot="0">
            <a:off x="1637881" y="6948954"/>
            <a:ext cx="7505700" cy="2362200"/>
          </a:xfrm>
          <a:custGeom>
            <a:avLst/>
            <a:gdLst/>
            <a:ahLst/>
            <a:cxnLst/>
            <a:rect r="r" b="b" t="t" l="l"/>
            <a:pathLst>
              <a:path h="2362200" w="7505700">
                <a:moveTo>
                  <a:pt x="0" y="0"/>
                </a:moveTo>
                <a:lnTo>
                  <a:pt x="7505700" y="0"/>
                </a:lnTo>
                <a:lnTo>
                  <a:pt x="7505700" y="2362200"/>
                </a:lnTo>
                <a:lnTo>
                  <a:pt x="0" y="2362200"/>
                </a:lnTo>
                <a:lnTo>
                  <a:pt x="0" y="0"/>
                </a:lnTo>
                <a:close/>
              </a:path>
            </a:pathLst>
          </a:custGeom>
          <a:blipFill>
            <a:blip r:embed="rId10"/>
            <a:stretch>
              <a:fillRect l="0" t="0" r="0" b="0"/>
            </a:stretch>
          </a:blipFill>
        </p:spPr>
      </p:sp>
      <p:grpSp>
        <p:nvGrpSpPr>
          <p:cNvPr name="Group 12" id="12"/>
          <p:cNvGrpSpPr>
            <a:grpSpLocks noChangeAspect="true"/>
          </p:cNvGrpSpPr>
          <p:nvPr/>
        </p:nvGrpSpPr>
        <p:grpSpPr>
          <a:xfrm rot="0">
            <a:off x="1049550" y="3812019"/>
            <a:ext cx="95250" cy="95250"/>
            <a:chOff x="0" y="0"/>
            <a:chExt cx="95250" cy="95250"/>
          </a:xfrm>
        </p:grpSpPr>
        <p:sp>
          <p:nvSpPr>
            <p:cNvPr name="Freeform 13" id="13"/>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00297C"/>
            </a:solidFill>
          </p:spPr>
        </p:sp>
      </p:grpSp>
      <p:grpSp>
        <p:nvGrpSpPr>
          <p:cNvPr name="Group 14" id="14"/>
          <p:cNvGrpSpPr>
            <a:grpSpLocks noChangeAspect="true"/>
          </p:cNvGrpSpPr>
          <p:nvPr/>
        </p:nvGrpSpPr>
        <p:grpSpPr>
          <a:xfrm rot="0">
            <a:off x="1799587" y="4452842"/>
            <a:ext cx="95250" cy="95250"/>
            <a:chOff x="0" y="0"/>
            <a:chExt cx="95250" cy="95250"/>
          </a:xfrm>
        </p:grpSpPr>
        <p:sp>
          <p:nvSpPr>
            <p:cNvPr name="Freeform 15" id="15"/>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00297C"/>
            </a:solidFill>
          </p:spPr>
        </p:sp>
      </p:grpSp>
      <p:grpSp>
        <p:nvGrpSpPr>
          <p:cNvPr name="Group 16" id="16"/>
          <p:cNvGrpSpPr>
            <a:grpSpLocks noChangeAspect="true"/>
          </p:cNvGrpSpPr>
          <p:nvPr/>
        </p:nvGrpSpPr>
        <p:grpSpPr>
          <a:xfrm rot="0">
            <a:off x="1818637" y="6786658"/>
            <a:ext cx="95250" cy="95250"/>
            <a:chOff x="0" y="0"/>
            <a:chExt cx="95250" cy="95250"/>
          </a:xfrm>
        </p:grpSpPr>
        <p:sp>
          <p:nvSpPr>
            <p:cNvPr name="Freeform 17" id="17"/>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00297C"/>
            </a:solidFill>
          </p:spPr>
        </p:sp>
      </p:grpSp>
      <p:sp>
        <p:nvSpPr>
          <p:cNvPr name="TextBox 18" id="18"/>
          <p:cNvSpPr txBox="true"/>
          <p:nvPr/>
        </p:nvSpPr>
        <p:spPr>
          <a:xfrm rot="0">
            <a:off x="1497120" y="1482080"/>
            <a:ext cx="5188182" cy="773240"/>
          </a:xfrm>
          <a:prstGeom prst="rect">
            <a:avLst/>
          </a:prstGeom>
        </p:spPr>
        <p:txBody>
          <a:bodyPr anchor="t" rtlCol="false" tIns="0" lIns="0" bIns="0" rIns="0">
            <a:spAutoFit/>
          </a:bodyPr>
          <a:lstStyle/>
          <a:p>
            <a:pPr algn="l">
              <a:lnSpc>
                <a:spcPts val="6250"/>
              </a:lnSpc>
            </a:pPr>
            <a:r>
              <a:rPr lang="en-US" b="true" sz="4464" spc="437">
                <a:solidFill>
                  <a:srgbClr val="FDFBFB"/>
                </a:solidFill>
                <a:latin typeface="League Spartan"/>
                <a:ea typeface="League Spartan"/>
                <a:cs typeface="League Spartan"/>
                <a:sym typeface="League Spartan"/>
              </a:rPr>
              <a:t>INSTRUCTIONS</a:t>
            </a:r>
          </a:p>
        </p:txBody>
      </p:sp>
      <p:sp>
        <p:nvSpPr>
          <p:cNvPr name="TextBox 19" id="19"/>
          <p:cNvSpPr txBox="true"/>
          <p:nvPr/>
        </p:nvSpPr>
        <p:spPr>
          <a:xfrm rot="0">
            <a:off x="2078936" y="6606302"/>
            <a:ext cx="4934788" cy="458695"/>
          </a:xfrm>
          <a:prstGeom prst="rect">
            <a:avLst/>
          </a:prstGeom>
        </p:spPr>
        <p:txBody>
          <a:bodyPr anchor="t" rtlCol="false" tIns="0" lIns="0" bIns="0" rIns="0">
            <a:spAutoFit/>
          </a:bodyPr>
          <a:lstStyle/>
          <a:p>
            <a:pPr algn="l">
              <a:lnSpc>
                <a:spcPts val="3664"/>
              </a:lnSpc>
            </a:pPr>
            <a:r>
              <a:rPr lang="en-US" b="true" sz="2617">
                <a:solidFill>
                  <a:srgbClr val="00297C"/>
                </a:solidFill>
                <a:latin typeface="Arimo Bold"/>
                <a:ea typeface="Arimo Bold"/>
                <a:cs typeface="Arimo Bold"/>
                <a:sym typeface="Arimo Bold"/>
              </a:rPr>
              <a:t>I-type (immediate) instructions</a:t>
            </a:r>
          </a:p>
        </p:txBody>
      </p:sp>
      <p:sp>
        <p:nvSpPr>
          <p:cNvPr name="TextBox 20" id="20"/>
          <p:cNvSpPr txBox="true"/>
          <p:nvPr/>
        </p:nvSpPr>
        <p:spPr>
          <a:xfrm rot="0">
            <a:off x="1309849" y="3473968"/>
            <a:ext cx="7649375" cy="592045"/>
          </a:xfrm>
          <a:prstGeom prst="rect">
            <a:avLst/>
          </a:prstGeom>
        </p:spPr>
        <p:txBody>
          <a:bodyPr anchor="t" rtlCol="false" tIns="0" lIns="0" bIns="0" rIns="0">
            <a:spAutoFit/>
          </a:bodyPr>
          <a:lstStyle/>
          <a:p>
            <a:pPr algn="l">
              <a:lnSpc>
                <a:spcPts val="5046"/>
              </a:lnSpc>
            </a:pPr>
            <a:r>
              <a:rPr lang="en-US" sz="2617">
                <a:solidFill>
                  <a:srgbClr val="00297C"/>
                </a:solidFill>
                <a:latin typeface="Arimo"/>
                <a:ea typeface="Arimo"/>
                <a:cs typeface="Arimo"/>
                <a:sym typeface="Arimo"/>
              </a:rPr>
              <a:t>These are the few type of instruction use in Risc-V </a:t>
            </a:r>
          </a:p>
        </p:txBody>
      </p:sp>
      <p:sp>
        <p:nvSpPr>
          <p:cNvPr name="TextBox 21" id="21"/>
          <p:cNvSpPr txBox="true"/>
          <p:nvPr/>
        </p:nvSpPr>
        <p:spPr>
          <a:xfrm rot="0">
            <a:off x="2059886" y="4139136"/>
            <a:ext cx="4746260" cy="592045"/>
          </a:xfrm>
          <a:prstGeom prst="rect">
            <a:avLst/>
          </a:prstGeom>
        </p:spPr>
        <p:txBody>
          <a:bodyPr anchor="t" rtlCol="false" tIns="0" lIns="0" bIns="0" rIns="0">
            <a:spAutoFit/>
          </a:bodyPr>
          <a:lstStyle/>
          <a:p>
            <a:pPr algn="l">
              <a:lnSpc>
                <a:spcPts val="5046"/>
              </a:lnSpc>
            </a:pPr>
            <a:r>
              <a:rPr lang="en-US" b="true" sz="2617">
                <a:solidFill>
                  <a:srgbClr val="00297C"/>
                </a:solidFill>
                <a:latin typeface="Arimo Bold"/>
                <a:ea typeface="Arimo Bold"/>
                <a:cs typeface="Arimo Bold"/>
                <a:sym typeface="Arimo Bold"/>
              </a:rPr>
              <a:t>R-type (register) instructions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420190" y="0"/>
            <a:ext cx="3598459" cy="10287000"/>
            <a:chOff x="0" y="0"/>
            <a:chExt cx="3598456" cy="10287000"/>
          </a:xfrm>
        </p:grpSpPr>
        <p:sp>
          <p:nvSpPr>
            <p:cNvPr name="Freeform 3" id="3"/>
            <p:cNvSpPr/>
            <p:nvPr/>
          </p:nvSpPr>
          <p:spPr>
            <a:xfrm flipH="false" flipV="false" rot="0">
              <a:off x="0" y="0"/>
              <a:ext cx="3598418" cy="10287000"/>
            </a:xfrm>
            <a:custGeom>
              <a:avLst/>
              <a:gdLst/>
              <a:ahLst/>
              <a:cxnLst/>
              <a:rect r="r" b="b" t="t" l="l"/>
              <a:pathLst>
                <a:path h="10287000" w="3598418">
                  <a:moveTo>
                    <a:pt x="0" y="0"/>
                  </a:moveTo>
                  <a:lnTo>
                    <a:pt x="0" y="10287000"/>
                  </a:lnTo>
                  <a:lnTo>
                    <a:pt x="3598418" y="10287000"/>
                  </a:lnTo>
                  <a:lnTo>
                    <a:pt x="3598418" y="0"/>
                  </a:lnTo>
                  <a:close/>
                </a:path>
              </a:pathLst>
            </a:custGeom>
            <a:solidFill>
              <a:srgbClr val="04577C"/>
            </a:solidFill>
          </p:spPr>
        </p:sp>
      </p:grpSp>
      <p:sp>
        <p:nvSpPr>
          <p:cNvPr name="Freeform 4" id="4"/>
          <p:cNvSpPr/>
          <p:nvPr/>
        </p:nvSpPr>
        <p:spPr>
          <a:xfrm flipH="false" flipV="false" rot="0">
            <a:off x="11422828" y="4440107"/>
            <a:ext cx="6865172" cy="5846893"/>
          </a:xfrm>
          <a:custGeom>
            <a:avLst/>
            <a:gdLst/>
            <a:ahLst/>
            <a:cxnLst/>
            <a:rect r="r" b="b" t="t" l="l"/>
            <a:pathLst>
              <a:path h="5846893" w="6865172">
                <a:moveTo>
                  <a:pt x="0" y="0"/>
                </a:moveTo>
                <a:lnTo>
                  <a:pt x="6865172" y="0"/>
                </a:lnTo>
                <a:lnTo>
                  <a:pt x="6865172" y="5846893"/>
                </a:lnTo>
                <a:lnTo>
                  <a:pt x="0" y="5846893"/>
                </a:lnTo>
                <a:lnTo>
                  <a:pt x="0" y="0"/>
                </a:lnTo>
                <a:close/>
              </a:path>
            </a:pathLst>
          </a:custGeom>
          <a:blipFill>
            <a:blip r:embed="rId2"/>
            <a:stretch>
              <a:fillRect l="0" t="0" r="-70099" b="-70400"/>
            </a:stretch>
          </a:blipFill>
        </p:spPr>
      </p:sp>
      <p:sp>
        <p:nvSpPr>
          <p:cNvPr name="Freeform 5" id="5"/>
          <p:cNvSpPr/>
          <p:nvPr/>
        </p:nvSpPr>
        <p:spPr>
          <a:xfrm flipH="false" flipV="false" rot="0">
            <a:off x="9293590" y="7180183"/>
            <a:ext cx="7962900" cy="1266825"/>
          </a:xfrm>
          <a:custGeom>
            <a:avLst/>
            <a:gdLst/>
            <a:ahLst/>
            <a:cxnLst/>
            <a:rect r="r" b="b" t="t" l="l"/>
            <a:pathLst>
              <a:path h="1266825" w="7962900">
                <a:moveTo>
                  <a:pt x="0" y="0"/>
                </a:moveTo>
                <a:lnTo>
                  <a:pt x="7962900" y="0"/>
                </a:lnTo>
                <a:lnTo>
                  <a:pt x="7962900" y="1266825"/>
                </a:lnTo>
                <a:lnTo>
                  <a:pt x="0" y="1266825"/>
                </a:lnTo>
                <a:lnTo>
                  <a:pt x="0" y="0"/>
                </a:lnTo>
                <a:close/>
              </a:path>
            </a:pathLst>
          </a:custGeom>
          <a:blipFill>
            <a:blip r:embed="rId3"/>
            <a:stretch>
              <a:fillRect l="0" t="-23942" r="0" b="-117"/>
            </a:stretch>
          </a:blipFill>
        </p:spPr>
      </p:sp>
      <p:sp>
        <p:nvSpPr>
          <p:cNvPr name="Freeform 6" id="6"/>
          <p:cNvSpPr/>
          <p:nvPr/>
        </p:nvSpPr>
        <p:spPr>
          <a:xfrm flipH="false" flipV="false" rot="0">
            <a:off x="10173062" y="2847584"/>
            <a:ext cx="8092716" cy="4696035"/>
          </a:xfrm>
          <a:custGeom>
            <a:avLst/>
            <a:gdLst/>
            <a:ahLst/>
            <a:cxnLst/>
            <a:rect r="r" b="b" t="t" l="l"/>
            <a:pathLst>
              <a:path h="4696035" w="8092716">
                <a:moveTo>
                  <a:pt x="0" y="0"/>
                </a:moveTo>
                <a:lnTo>
                  <a:pt x="8092716" y="0"/>
                </a:lnTo>
                <a:lnTo>
                  <a:pt x="8092716" y="4696035"/>
                </a:lnTo>
                <a:lnTo>
                  <a:pt x="0" y="46960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197266" y="3187379"/>
            <a:ext cx="6040774" cy="3781968"/>
          </a:xfrm>
          <a:custGeom>
            <a:avLst/>
            <a:gdLst/>
            <a:ahLst/>
            <a:cxnLst/>
            <a:rect r="r" b="b" t="t" l="l"/>
            <a:pathLst>
              <a:path h="3781968" w="6040774">
                <a:moveTo>
                  <a:pt x="0" y="0"/>
                </a:moveTo>
                <a:lnTo>
                  <a:pt x="6040774" y="0"/>
                </a:lnTo>
                <a:lnTo>
                  <a:pt x="6040774" y="3781968"/>
                </a:lnTo>
                <a:lnTo>
                  <a:pt x="0" y="3781968"/>
                </a:lnTo>
                <a:lnTo>
                  <a:pt x="0" y="0"/>
                </a:lnTo>
                <a:close/>
              </a:path>
            </a:pathLst>
          </a:custGeom>
          <a:blipFill>
            <a:blip r:embed="rId6"/>
            <a:stretch>
              <a:fillRect l="0" t="-7023" r="0" b="-7094"/>
            </a:stretch>
          </a:blipFill>
        </p:spPr>
      </p:sp>
      <p:sp>
        <p:nvSpPr>
          <p:cNvPr name="Freeform 8" id="8"/>
          <p:cNvSpPr/>
          <p:nvPr/>
        </p:nvSpPr>
        <p:spPr>
          <a:xfrm flipH="false" flipV="false" rot="0">
            <a:off x="0" y="0"/>
            <a:ext cx="5841178" cy="4980261"/>
          </a:xfrm>
          <a:custGeom>
            <a:avLst/>
            <a:gdLst/>
            <a:ahLst/>
            <a:cxnLst/>
            <a:rect r="r" b="b" t="t" l="l"/>
            <a:pathLst>
              <a:path h="4980261" w="5841178">
                <a:moveTo>
                  <a:pt x="0" y="0"/>
                </a:moveTo>
                <a:lnTo>
                  <a:pt x="5841178" y="0"/>
                </a:lnTo>
                <a:lnTo>
                  <a:pt x="5841178" y="4980261"/>
                </a:lnTo>
                <a:lnTo>
                  <a:pt x="0" y="4980261"/>
                </a:lnTo>
                <a:lnTo>
                  <a:pt x="0" y="0"/>
                </a:lnTo>
                <a:close/>
              </a:path>
            </a:pathLst>
          </a:custGeom>
          <a:blipFill>
            <a:blip r:embed="rId2"/>
            <a:stretch>
              <a:fillRect l="-99919" t="-100052" r="0" b="0"/>
            </a:stretch>
          </a:blipFill>
        </p:spPr>
      </p:sp>
      <p:sp>
        <p:nvSpPr>
          <p:cNvPr name="Freeform 9" id="9"/>
          <p:cNvSpPr/>
          <p:nvPr/>
        </p:nvSpPr>
        <p:spPr>
          <a:xfrm flipH="false" flipV="false" rot="0">
            <a:off x="1014565" y="812806"/>
            <a:ext cx="6051547" cy="2195008"/>
          </a:xfrm>
          <a:custGeom>
            <a:avLst/>
            <a:gdLst/>
            <a:ahLst/>
            <a:cxnLst/>
            <a:rect r="r" b="b" t="t" l="l"/>
            <a:pathLst>
              <a:path h="2195008" w="6051547">
                <a:moveTo>
                  <a:pt x="0" y="0"/>
                </a:moveTo>
                <a:lnTo>
                  <a:pt x="6051547" y="0"/>
                </a:lnTo>
                <a:lnTo>
                  <a:pt x="6051547" y="2195008"/>
                </a:lnTo>
                <a:lnTo>
                  <a:pt x="0" y="21950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054619" y="4667440"/>
            <a:ext cx="8124825" cy="2295525"/>
          </a:xfrm>
          <a:custGeom>
            <a:avLst/>
            <a:gdLst/>
            <a:ahLst/>
            <a:cxnLst/>
            <a:rect r="r" b="b" t="t" l="l"/>
            <a:pathLst>
              <a:path h="2295525" w="8124825">
                <a:moveTo>
                  <a:pt x="0" y="0"/>
                </a:moveTo>
                <a:lnTo>
                  <a:pt x="8124825" y="0"/>
                </a:lnTo>
                <a:lnTo>
                  <a:pt x="8124825" y="2295526"/>
                </a:lnTo>
                <a:lnTo>
                  <a:pt x="0" y="2295526"/>
                </a:lnTo>
                <a:lnTo>
                  <a:pt x="0" y="0"/>
                </a:lnTo>
                <a:close/>
              </a:path>
            </a:pathLst>
          </a:custGeom>
          <a:blipFill>
            <a:blip r:embed="rId9"/>
            <a:stretch>
              <a:fillRect l="0" t="0" r="0" b="0"/>
            </a:stretch>
          </a:blipFill>
        </p:spPr>
      </p:sp>
      <p:sp>
        <p:nvSpPr>
          <p:cNvPr name="Freeform 11" id="11"/>
          <p:cNvSpPr/>
          <p:nvPr/>
        </p:nvSpPr>
        <p:spPr>
          <a:xfrm flipH="false" flipV="false" rot="0">
            <a:off x="1349064" y="7180183"/>
            <a:ext cx="8934450" cy="2238375"/>
          </a:xfrm>
          <a:custGeom>
            <a:avLst/>
            <a:gdLst/>
            <a:ahLst/>
            <a:cxnLst/>
            <a:rect r="r" b="b" t="t" l="l"/>
            <a:pathLst>
              <a:path h="2238375" w="8934450">
                <a:moveTo>
                  <a:pt x="0" y="0"/>
                </a:moveTo>
                <a:lnTo>
                  <a:pt x="8934450" y="0"/>
                </a:lnTo>
                <a:lnTo>
                  <a:pt x="8934450" y="2238375"/>
                </a:lnTo>
                <a:lnTo>
                  <a:pt x="0" y="2238375"/>
                </a:lnTo>
                <a:lnTo>
                  <a:pt x="0" y="0"/>
                </a:lnTo>
                <a:close/>
              </a:path>
            </a:pathLst>
          </a:custGeom>
          <a:blipFill>
            <a:blip r:embed="rId10"/>
            <a:stretch>
              <a:fillRect l="0" t="0" r="0" b="0"/>
            </a:stretch>
          </a:blipFill>
        </p:spPr>
      </p:sp>
      <p:grpSp>
        <p:nvGrpSpPr>
          <p:cNvPr name="Group 12" id="12"/>
          <p:cNvGrpSpPr>
            <a:grpSpLocks noChangeAspect="true"/>
          </p:cNvGrpSpPr>
          <p:nvPr/>
        </p:nvGrpSpPr>
        <p:grpSpPr>
          <a:xfrm rot="0">
            <a:off x="1049550" y="3812019"/>
            <a:ext cx="95250" cy="95250"/>
            <a:chOff x="0" y="0"/>
            <a:chExt cx="95250" cy="95250"/>
          </a:xfrm>
        </p:grpSpPr>
        <p:sp>
          <p:nvSpPr>
            <p:cNvPr name="Freeform 13" id="13"/>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00297C"/>
            </a:solidFill>
          </p:spPr>
        </p:sp>
      </p:grpSp>
      <p:grpSp>
        <p:nvGrpSpPr>
          <p:cNvPr name="Group 14" id="14"/>
          <p:cNvGrpSpPr>
            <a:grpSpLocks noChangeAspect="true"/>
          </p:cNvGrpSpPr>
          <p:nvPr/>
        </p:nvGrpSpPr>
        <p:grpSpPr>
          <a:xfrm rot="0">
            <a:off x="1799587" y="4452842"/>
            <a:ext cx="95250" cy="95250"/>
            <a:chOff x="0" y="0"/>
            <a:chExt cx="95250" cy="95250"/>
          </a:xfrm>
        </p:grpSpPr>
        <p:sp>
          <p:nvSpPr>
            <p:cNvPr name="Freeform 15" id="15"/>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00297C"/>
            </a:solidFill>
          </p:spPr>
        </p:sp>
      </p:grpSp>
      <p:grpSp>
        <p:nvGrpSpPr>
          <p:cNvPr name="Group 16" id="16"/>
          <p:cNvGrpSpPr>
            <a:grpSpLocks noChangeAspect="true"/>
          </p:cNvGrpSpPr>
          <p:nvPr/>
        </p:nvGrpSpPr>
        <p:grpSpPr>
          <a:xfrm rot="0">
            <a:off x="1799587" y="7123033"/>
            <a:ext cx="95250" cy="95250"/>
            <a:chOff x="0" y="0"/>
            <a:chExt cx="95250" cy="95250"/>
          </a:xfrm>
        </p:grpSpPr>
        <p:sp>
          <p:nvSpPr>
            <p:cNvPr name="Freeform 17" id="17"/>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00297C"/>
            </a:solidFill>
          </p:spPr>
        </p:sp>
      </p:grpSp>
      <p:sp>
        <p:nvSpPr>
          <p:cNvPr name="TextBox 18" id="18"/>
          <p:cNvSpPr txBox="true"/>
          <p:nvPr/>
        </p:nvSpPr>
        <p:spPr>
          <a:xfrm rot="0">
            <a:off x="1497120" y="1482080"/>
            <a:ext cx="5188182" cy="773240"/>
          </a:xfrm>
          <a:prstGeom prst="rect">
            <a:avLst/>
          </a:prstGeom>
        </p:spPr>
        <p:txBody>
          <a:bodyPr anchor="t" rtlCol="false" tIns="0" lIns="0" bIns="0" rIns="0">
            <a:spAutoFit/>
          </a:bodyPr>
          <a:lstStyle/>
          <a:p>
            <a:pPr algn="l">
              <a:lnSpc>
                <a:spcPts val="6250"/>
              </a:lnSpc>
            </a:pPr>
            <a:r>
              <a:rPr lang="en-US" b="true" sz="4464" spc="437">
                <a:solidFill>
                  <a:srgbClr val="FDFBFB"/>
                </a:solidFill>
                <a:latin typeface="League Spartan"/>
                <a:ea typeface="League Spartan"/>
                <a:cs typeface="League Spartan"/>
                <a:sym typeface="League Spartan"/>
              </a:rPr>
              <a:t>INSTRUCTIONS</a:t>
            </a:r>
          </a:p>
        </p:txBody>
      </p:sp>
      <p:sp>
        <p:nvSpPr>
          <p:cNvPr name="TextBox 19" id="19"/>
          <p:cNvSpPr txBox="true"/>
          <p:nvPr/>
        </p:nvSpPr>
        <p:spPr>
          <a:xfrm rot="0">
            <a:off x="1309849" y="3473968"/>
            <a:ext cx="7649375" cy="592045"/>
          </a:xfrm>
          <a:prstGeom prst="rect">
            <a:avLst/>
          </a:prstGeom>
        </p:spPr>
        <p:txBody>
          <a:bodyPr anchor="t" rtlCol="false" tIns="0" lIns="0" bIns="0" rIns="0">
            <a:spAutoFit/>
          </a:bodyPr>
          <a:lstStyle/>
          <a:p>
            <a:pPr algn="l">
              <a:lnSpc>
                <a:spcPts val="5046"/>
              </a:lnSpc>
            </a:pPr>
            <a:r>
              <a:rPr lang="en-US" sz="2617">
                <a:solidFill>
                  <a:srgbClr val="00297C"/>
                </a:solidFill>
                <a:latin typeface="Arimo"/>
                <a:ea typeface="Arimo"/>
                <a:cs typeface="Arimo"/>
                <a:sym typeface="Arimo"/>
              </a:rPr>
              <a:t>These are the few type of instruction use in Risc-V </a:t>
            </a:r>
          </a:p>
        </p:txBody>
      </p:sp>
      <p:sp>
        <p:nvSpPr>
          <p:cNvPr name="TextBox 20" id="20"/>
          <p:cNvSpPr txBox="true"/>
          <p:nvPr/>
        </p:nvSpPr>
        <p:spPr>
          <a:xfrm rot="0">
            <a:off x="2059886" y="4139136"/>
            <a:ext cx="5782246" cy="592045"/>
          </a:xfrm>
          <a:prstGeom prst="rect">
            <a:avLst/>
          </a:prstGeom>
        </p:spPr>
        <p:txBody>
          <a:bodyPr anchor="t" rtlCol="false" tIns="0" lIns="0" bIns="0" rIns="0">
            <a:spAutoFit/>
          </a:bodyPr>
          <a:lstStyle/>
          <a:p>
            <a:pPr algn="l">
              <a:lnSpc>
                <a:spcPts val="5046"/>
              </a:lnSpc>
            </a:pPr>
            <a:r>
              <a:rPr lang="en-US" b="true" sz="2617">
                <a:solidFill>
                  <a:srgbClr val="00297C"/>
                </a:solidFill>
                <a:latin typeface="Arimo Bold"/>
                <a:ea typeface="Arimo Bold"/>
                <a:cs typeface="Arimo Bold"/>
                <a:sym typeface="Arimo Bold"/>
              </a:rPr>
              <a:t>S/B-type (store/branch) instructions</a:t>
            </a:r>
          </a:p>
        </p:txBody>
      </p:sp>
      <p:sp>
        <p:nvSpPr>
          <p:cNvPr name="TextBox 21" id="21"/>
          <p:cNvSpPr txBox="true"/>
          <p:nvPr/>
        </p:nvSpPr>
        <p:spPr>
          <a:xfrm rot="0">
            <a:off x="2059886" y="6942677"/>
            <a:ext cx="7119299" cy="458695"/>
          </a:xfrm>
          <a:prstGeom prst="rect">
            <a:avLst/>
          </a:prstGeom>
        </p:spPr>
        <p:txBody>
          <a:bodyPr anchor="t" rtlCol="false" tIns="0" lIns="0" bIns="0" rIns="0">
            <a:spAutoFit/>
          </a:bodyPr>
          <a:lstStyle/>
          <a:p>
            <a:pPr algn="l">
              <a:lnSpc>
                <a:spcPts val="3664"/>
              </a:lnSpc>
            </a:pPr>
            <a:r>
              <a:rPr lang="en-US" b="true" sz="2617">
                <a:solidFill>
                  <a:srgbClr val="00297C"/>
                </a:solidFill>
                <a:latin typeface="Arimo Bold"/>
                <a:ea typeface="Arimo Bold"/>
                <a:cs typeface="Arimo Bold"/>
                <a:sym typeface="Arimo Bold"/>
              </a:rPr>
              <a:t>U/J-type (upper immediate/jump) instruction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9009526" y="0"/>
            <a:ext cx="36309300" cy="10287000"/>
          </a:xfrm>
          <a:custGeom>
            <a:avLst/>
            <a:gdLst/>
            <a:ahLst/>
            <a:cxnLst/>
            <a:rect r="r" b="b" t="t" l="l"/>
            <a:pathLst>
              <a:path h="10287000" w="36309300">
                <a:moveTo>
                  <a:pt x="0" y="0"/>
                </a:moveTo>
                <a:lnTo>
                  <a:pt x="36309300" y="0"/>
                </a:lnTo>
                <a:lnTo>
                  <a:pt x="363093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0" y="0"/>
            <a:ext cx="2924623" cy="1468888"/>
          </a:xfrm>
          <a:custGeom>
            <a:avLst/>
            <a:gdLst/>
            <a:ahLst/>
            <a:cxnLst/>
            <a:rect r="r" b="b" t="t" l="l"/>
            <a:pathLst>
              <a:path h="1468888" w="2924623">
                <a:moveTo>
                  <a:pt x="0" y="0"/>
                </a:moveTo>
                <a:lnTo>
                  <a:pt x="2924623" y="0"/>
                </a:lnTo>
                <a:lnTo>
                  <a:pt x="2924623" y="1468888"/>
                </a:lnTo>
                <a:lnTo>
                  <a:pt x="0" y="1468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07953" y="8523227"/>
            <a:ext cx="38119" cy="1763773"/>
          </a:xfrm>
          <a:custGeom>
            <a:avLst/>
            <a:gdLst/>
            <a:ahLst/>
            <a:cxnLst/>
            <a:rect r="r" b="b" t="t" l="l"/>
            <a:pathLst>
              <a:path h="1763773" w="38119">
                <a:moveTo>
                  <a:pt x="0" y="0"/>
                </a:moveTo>
                <a:lnTo>
                  <a:pt x="38119" y="0"/>
                </a:lnTo>
                <a:lnTo>
                  <a:pt x="38119" y="1763773"/>
                </a:lnTo>
                <a:lnTo>
                  <a:pt x="0" y="17637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246053" y="0"/>
            <a:ext cx="38119" cy="1760563"/>
          </a:xfrm>
          <a:custGeom>
            <a:avLst/>
            <a:gdLst/>
            <a:ahLst/>
            <a:cxnLst/>
            <a:rect r="r" b="b" t="t" l="l"/>
            <a:pathLst>
              <a:path h="1760563" w="38119">
                <a:moveTo>
                  <a:pt x="0" y="0"/>
                </a:moveTo>
                <a:lnTo>
                  <a:pt x="38119" y="0"/>
                </a:lnTo>
                <a:lnTo>
                  <a:pt x="38119" y="1760563"/>
                </a:lnTo>
                <a:lnTo>
                  <a:pt x="0" y="17605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926356" y="2695699"/>
            <a:ext cx="12877800" cy="6848475"/>
          </a:xfrm>
          <a:custGeom>
            <a:avLst/>
            <a:gdLst/>
            <a:ahLst/>
            <a:cxnLst/>
            <a:rect r="r" b="b" t="t" l="l"/>
            <a:pathLst>
              <a:path h="6848475" w="12877800">
                <a:moveTo>
                  <a:pt x="0" y="0"/>
                </a:moveTo>
                <a:lnTo>
                  <a:pt x="12877800" y="0"/>
                </a:lnTo>
                <a:lnTo>
                  <a:pt x="12877800" y="6848475"/>
                </a:lnTo>
                <a:lnTo>
                  <a:pt x="0" y="6848475"/>
                </a:lnTo>
                <a:lnTo>
                  <a:pt x="0" y="0"/>
                </a:lnTo>
                <a:close/>
              </a:path>
            </a:pathLst>
          </a:custGeom>
          <a:blipFill>
            <a:blip r:embed="rId9"/>
            <a:stretch>
              <a:fillRect l="-2268" t="0" r="-2243" b="0"/>
            </a:stretch>
          </a:blipFill>
        </p:spPr>
      </p:sp>
      <p:sp>
        <p:nvSpPr>
          <p:cNvPr name="TextBox 7" id="7"/>
          <p:cNvSpPr txBox="true"/>
          <p:nvPr/>
        </p:nvSpPr>
        <p:spPr>
          <a:xfrm rot="0">
            <a:off x="4128468" y="352558"/>
            <a:ext cx="6638734" cy="1212609"/>
          </a:xfrm>
          <a:prstGeom prst="rect">
            <a:avLst/>
          </a:prstGeom>
        </p:spPr>
        <p:txBody>
          <a:bodyPr anchor="t" rtlCol="false" tIns="0" lIns="0" bIns="0" rIns="0">
            <a:spAutoFit/>
          </a:bodyPr>
          <a:lstStyle/>
          <a:p>
            <a:pPr algn="l">
              <a:lnSpc>
                <a:spcPts val="9812"/>
              </a:lnSpc>
            </a:pPr>
            <a:r>
              <a:rPr lang="en-US" b="true" sz="7008" spc="686">
                <a:solidFill>
                  <a:srgbClr val="FDFBFB"/>
                </a:solidFill>
                <a:latin typeface="League Spartan"/>
                <a:ea typeface="League Spartan"/>
                <a:cs typeface="League Spartan"/>
                <a:sym typeface="League Spartan"/>
              </a:rPr>
              <a:t>PROCESSOR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264" t="0" r="-49276" b="0"/>
            </a:stretch>
          </a:blipFill>
        </p:spPr>
      </p:sp>
      <p:sp>
        <p:nvSpPr>
          <p:cNvPr name="Freeform 3" id="3"/>
          <p:cNvSpPr/>
          <p:nvPr/>
        </p:nvSpPr>
        <p:spPr>
          <a:xfrm flipH="false" flipV="false" rot="0">
            <a:off x="0" y="0"/>
            <a:ext cx="2924623" cy="1468888"/>
          </a:xfrm>
          <a:custGeom>
            <a:avLst/>
            <a:gdLst/>
            <a:ahLst/>
            <a:cxnLst/>
            <a:rect r="r" b="b" t="t" l="l"/>
            <a:pathLst>
              <a:path h="1468888" w="2924623">
                <a:moveTo>
                  <a:pt x="0" y="0"/>
                </a:moveTo>
                <a:lnTo>
                  <a:pt x="2924623" y="0"/>
                </a:lnTo>
                <a:lnTo>
                  <a:pt x="2924623" y="1468888"/>
                </a:lnTo>
                <a:lnTo>
                  <a:pt x="0" y="1468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46053" y="0"/>
            <a:ext cx="38119" cy="1760563"/>
          </a:xfrm>
          <a:custGeom>
            <a:avLst/>
            <a:gdLst/>
            <a:ahLst/>
            <a:cxnLst/>
            <a:rect r="r" b="b" t="t" l="l"/>
            <a:pathLst>
              <a:path h="1760563" w="38119">
                <a:moveTo>
                  <a:pt x="0" y="0"/>
                </a:moveTo>
                <a:lnTo>
                  <a:pt x="38119" y="0"/>
                </a:lnTo>
                <a:lnTo>
                  <a:pt x="38119" y="1760563"/>
                </a:lnTo>
                <a:lnTo>
                  <a:pt x="0" y="17605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317153" y="3654981"/>
            <a:ext cx="10487025" cy="5572125"/>
          </a:xfrm>
          <a:custGeom>
            <a:avLst/>
            <a:gdLst/>
            <a:ahLst/>
            <a:cxnLst/>
            <a:rect r="r" b="b" t="t" l="l"/>
            <a:pathLst>
              <a:path h="5572125" w="10487025">
                <a:moveTo>
                  <a:pt x="0" y="0"/>
                </a:moveTo>
                <a:lnTo>
                  <a:pt x="10487025" y="0"/>
                </a:lnTo>
                <a:lnTo>
                  <a:pt x="10487025" y="5572125"/>
                </a:lnTo>
                <a:lnTo>
                  <a:pt x="0" y="5572125"/>
                </a:lnTo>
                <a:lnTo>
                  <a:pt x="0" y="0"/>
                </a:lnTo>
                <a:close/>
              </a:path>
            </a:pathLst>
          </a:custGeom>
          <a:blipFill>
            <a:blip r:embed="rId7"/>
            <a:stretch>
              <a:fillRect l="-2267" t="0" r="-2182" b="0"/>
            </a:stretch>
          </a:blipFill>
        </p:spPr>
      </p:sp>
      <p:grpSp>
        <p:nvGrpSpPr>
          <p:cNvPr name="Group 6" id="6"/>
          <p:cNvGrpSpPr>
            <a:grpSpLocks noChangeAspect="true"/>
          </p:cNvGrpSpPr>
          <p:nvPr/>
        </p:nvGrpSpPr>
        <p:grpSpPr>
          <a:xfrm rot="0">
            <a:off x="1044588" y="3631806"/>
            <a:ext cx="142037" cy="142037"/>
            <a:chOff x="0" y="0"/>
            <a:chExt cx="142037" cy="142037"/>
          </a:xfrm>
        </p:grpSpPr>
        <p:sp>
          <p:nvSpPr>
            <p:cNvPr name="Freeform 7" id="7"/>
            <p:cNvSpPr/>
            <p:nvPr/>
          </p:nvSpPr>
          <p:spPr>
            <a:xfrm flipH="false" flipV="false" rot="0">
              <a:off x="0" y="0"/>
              <a:ext cx="142240" cy="142240"/>
            </a:xfrm>
            <a:custGeom>
              <a:avLst/>
              <a:gdLst/>
              <a:ahLst/>
              <a:cxnLst/>
              <a:rect r="r" b="b" t="t" l="l"/>
              <a:pathLst>
                <a:path h="142240" w="142240">
                  <a:moveTo>
                    <a:pt x="141986" y="70993"/>
                  </a:moveTo>
                  <a:cubicBezTo>
                    <a:pt x="141986" y="75692"/>
                    <a:pt x="141478" y="80264"/>
                    <a:pt x="140589" y="84836"/>
                  </a:cubicBezTo>
                  <a:cubicBezTo>
                    <a:pt x="139700" y="89408"/>
                    <a:pt x="138303" y="93853"/>
                    <a:pt x="136525" y="98171"/>
                  </a:cubicBezTo>
                  <a:cubicBezTo>
                    <a:pt x="134747" y="102489"/>
                    <a:pt x="132588" y="106553"/>
                    <a:pt x="129921" y="110490"/>
                  </a:cubicBezTo>
                  <a:cubicBezTo>
                    <a:pt x="127254" y="114427"/>
                    <a:pt x="124333" y="117983"/>
                    <a:pt x="121031" y="121285"/>
                  </a:cubicBezTo>
                  <a:cubicBezTo>
                    <a:pt x="117729" y="124587"/>
                    <a:pt x="114173" y="127508"/>
                    <a:pt x="110236" y="130175"/>
                  </a:cubicBezTo>
                  <a:cubicBezTo>
                    <a:pt x="106299" y="132842"/>
                    <a:pt x="102235" y="135001"/>
                    <a:pt x="97917" y="136779"/>
                  </a:cubicBezTo>
                  <a:cubicBezTo>
                    <a:pt x="93599" y="138557"/>
                    <a:pt x="89154" y="139954"/>
                    <a:pt x="84582" y="140843"/>
                  </a:cubicBezTo>
                  <a:cubicBezTo>
                    <a:pt x="80010" y="141732"/>
                    <a:pt x="75438" y="142240"/>
                    <a:pt x="70739" y="142240"/>
                  </a:cubicBezTo>
                  <a:cubicBezTo>
                    <a:pt x="66040" y="142240"/>
                    <a:pt x="61468" y="141732"/>
                    <a:pt x="56896" y="140843"/>
                  </a:cubicBezTo>
                  <a:cubicBezTo>
                    <a:pt x="52324" y="139954"/>
                    <a:pt x="47879" y="138557"/>
                    <a:pt x="43561" y="136779"/>
                  </a:cubicBezTo>
                  <a:cubicBezTo>
                    <a:pt x="39243" y="135001"/>
                    <a:pt x="35179" y="132842"/>
                    <a:pt x="31242" y="130175"/>
                  </a:cubicBezTo>
                  <a:cubicBezTo>
                    <a:pt x="27305" y="127508"/>
                    <a:pt x="23749" y="124587"/>
                    <a:pt x="20447" y="121285"/>
                  </a:cubicBezTo>
                  <a:cubicBezTo>
                    <a:pt x="17145" y="117983"/>
                    <a:pt x="14605" y="114300"/>
                    <a:pt x="11938" y="110490"/>
                  </a:cubicBezTo>
                  <a:cubicBezTo>
                    <a:pt x="9271" y="106680"/>
                    <a:pt x="7239" y="102489"/>
                    <a:pt x="5461" y="98171"/>
                  </a:cubicBezTo>
                  <a:cubicBezTo>
                    <a:pt x="3683" y="93853"/>
                    <a:pt x="2286" y="89408"/>
                    <a:pt x="1397" y="84836"/>
                  </a:cubicBezTo>
                  <a:cubicBezTo>
                    <a:pt x="508" y="80264"/>
                    <a:pt x="0" y="75692"/>
                    <a:pt x="0" y="70993"/>
                  </a:cubicBezTo>
                  <a:cubicBezTo>
                    <a:pt x="0" y="66294"/>
                    <a:pt x="508" y="61722"/>
                    <a:pt x="1397" y="57150"/>
                  </a:cubicBezTo>
                  <a:cubicBezTo>
                    <a:pt x="2286" y="52578"/>
                    <a:pt x="3683" y="48133"/>
                    <a:pt x="5461" y="43815"/>
                  </a:cubicBezTo>
                  <a:cubicBezTo>
                    <a:pt x="7239" y="39497"/>
                    <a:pt x="9398" y="35433"/>
                    <a:pt x="12065" y="31496"/>
                  </a:cubicBezTo>
                  <a:cubicBezTo>
                    <a:pt x="14732" y="27559"/>
                    <a:pt x="17653" y="24003"/>
                    <a:pt x="20955" y="20701"/>
                  </a:cubicBezTo>
                  <a:cubicBezTo>
                    <a:pt x="24257" y="17399"/>
                    <a:pt x="27813" y="14478"/>
                    <a:pt x="31750" y="11811"/>
                  </a:cubicBezTo>
                  <a:cubicBezTo>
                    <a:pt x="35687" y="9144"/>
                    <a:pt x="39751" y="6985"/>
                    <a:pt x="44069" y="5207"/>
                  </a:cubicBezTo>
                  <a:cubicBezTo>
                    <a:pt x="48387" y="3429"/>
                    <a:pt x="52578" y="2286"/>
                    <a:pt x="57150" y="1397"/>
                  </a:cubicBezTo>
                  <a:cubicBezTo>
                    <a:pt x="61722" y="508"/>
                    <a:pt x="66294" y="0"/>
                    <a:pt x="70993" y="0"/>
                  </a:cubicBezTo>
                  <a:cubicBezTo>
                    <a:pt x="75692" y="0"/>
                    <a:pt x="80264" y="508"/>
                    <a:pt x="84836" y="1397"/>
                  </a:cubicBezTo>
                  <a:cubicBezTo>
                    <a:pt x="89408" y="2286"/>
                    <a:pt x="93853" y="3683"/>
                    <a:pt x="98171" y="5461"/>
                  </a:cubicBezTo>
                  <a:cubicBezTo>
                    <a:pt x="102489" y="7239"/>
                    <a:pt x="106553" y="9398"/>
                    <a:pt x="110490" y="12065"/>
                  </a:cubicBezTo>
                  <a:cubicBezTo>
                    <a:pt x="114427" y="14732"/>
                    <a:pt x="117983" y="17653"/>
                    <a:pt x="121285" y="20955"/>
                  </a:cubicBezTo>
                  <a:cubicBezTo>
                    <a:pt x="124587" y="24257"/>
                    <a:pt x="127508" y="27813"/>
                    <a:pt x="130175" y="31750"/>
                  </a:cubicBezTo>
                  <a:cubicBezTo>
                    <a:pt x="132842" y="35687"/>
                    <a:pt x="135001" y="39751"/>
                    <a:pt x="136779" y="44069"/>
                  </a:cubicBezTo>
                  <a:cubicBezTo>
                    <a:pt x="138557" y="48387"/>
                    <a:pt x="139954" y="52832"/>
                    <a:pt x="140843" y="57404"/>
                  </a:cubicBezTo>
                  <a:cubicBezTo>
                    <a:pt x="141732" y="61976"/>
                    <a:pt x="142240" y="66548"/>
                    <a:pt x="142240" y="71247"/>
                  </a:cubicBezTo>
                  <a:close/>
                </a:path>
              </a:pathLst>
            </a:custGeom>
            <a:solidFill>
              <a:srgbClr val="FEFFFF"/>
            </a:solidFill>
          </p:spPr>
        </p:sp>
      </p:grpSp>
      <p:grpSp>
        <p:nvGrpSpPr>
          <p:cNvPr name="Group 8" id="8"/>
          <p:cNvGrpSpPr>
            <a:grpSpLocks noChangeAspect="true"/>
          </p:cNvGrpSpPr>
          <p:nvPr/>
        </p:nvGrpSpPr>
        <p:grpSpPr>
          <a:xfrm rot="0">
            <a:off x="1118740" y="7970225"/>
            <a:ext cx="142037" cy="142037"/>
            <a:chOff x="0" y="0"/>
            <a:chExt cx="142037" cy="142037"/>
          </a:xfrm>
        </p:grpSpPr>
        <p:sp>
          <p:nvSpPr>
            <p:cNvPr name="Freeform 9" id="9"/>
            <p:cNvSpPr/>
            <p:nvPr/>
          </p:nvSpPr>
          <p:spPr>
            <a:xfrm flipH="false" flipV="false" rot="0">
              <a:off x="0" y="0"/>
              <a:ext cx="142240" cy="142240"/>
            </a:xfrm>
            <a:custGeom>
              <a:avLst/>
              <a:gdLst/>
              <a:ahLst/>
              <a:cxnLst/>
              <a:rect r="r" b="b" t="t" l="l"/>
              <a:pathLst>
                <a:path h="142240" w="142240">
                  <a:moveTo>
                    <a:pt x="141986" y="70993"/>
                  </a:moveTo>
                  <a:cubicBezTo>
                    <a:pt x="141986" y="75692"/>
                    <a:pt x="141478" y="80264"/>
                    <a:pt x="140589" y="84836"/>
                  </a:cubicBezTo>
                  <a:cubicBezTo>
                    <a:pt x="139700" y="89408"/>
                    <a:pt x="138303" y="93853"/>
                    <a:pt x="136525" y="98171"/>
                  </a:cubicBezTo>
                  <a:cubicBezTo>
                    <a:pt x="134747" y="102489"/>
                    <a:pt x="132588" y="106553"/>
                    <a:pt x="129921" y="110490"/>
                  </a:cubicBezTo>
                  <a:cubicBezTo>
                    <a:pt x="127254" y="114427"/>
                    <a:pt x="124333" y="117983"/>
                    <a:pt x="121031" y="121285"/>
                  </a:cubicBezTo>
                  <a:cubicBezTo>
                    <a:pt x="117729" y="124587"/>
                    <a:pt x="114173" y="127508"/>
                    <a:pt x="110236" y="130175"/>
                  </a:cubicBezTo>
                  <a:cubicBezTo>
                    <a:pt x="106299" y="132842"/>
                    <a:pt x="102235" y="135001"/>
                    <a:pt x="97917" y="136779"/>
                  </a:cubicBezTo>
                  <a:cubicBezTo>
                    <a:pt x="93599" y="138557"/>
                    <a:pt x="89154" y="139954"/>
                    <a:pt x="84582" y="140843"/>
                  </a:cubicBezTo>
                  <a:cubicBezTo>
                    <a:pt x="80010" y="141732"/>
                    <a:pt x="75438" y="142240"/>
                    <a:pt x="70739" y="142240"/>
                  </a:cubicBezTo>
                  <a:cubicBezTo>
                    <a:pt x="66040" y="142240"/>
                    <a:pt x="61468" y="141732"/>
                    <a:pt x="56896" y="140843"/>
                  </a:cubicBezTo>
                  <a:cubicBezTo>
                    <a:pt x="52324" y="139954"/>
                    <a:pt x="47879" y="138557"/>
                    <a:pt x="43561" y="136779"/>
                  </a:cubicBezTo>
                  <a:cubicBezTo>
                    <a:pt x="39243" y="135001"/>
                    <a:pt x="35179" y="132842"/>
                    <a:pt x="31242" y="130175"/>
                  </a:cubicBezTo>
                  <a:cubicBezTo>
                    <a:pt x="27305" y="127508"/>
                    <a:pt x="23749" y="124587"/>
                    <a:pt x="20447" y="121285"/>
                  </a:cubicBezTo>
                  <a:cubicBezTo>
                    <a:pt x="17145" y="117983"/>
                    <a:pt x="14605" y="114300"/>
                    <a:pt x="11938" y="110490"/>
                  </a:cubicBezTo>
                  <a:cubicBezTo>
                    <a:pt x="9271" y="106680"/>
                    <a:pt x="7239" y="102489"/>
                    <a:pt x="5461" y="98171"/>
                  </a:cubicBezTo>
                  <a:cubicBezTo>
                    <a:pt x="3683" y="93853"/>
                    <a:pt x="2286" y="89408"/>
                    <a:pt x="1397" y="84836"/>
                  </a:cubicBezTo>
                  <a:cubicBezTo>
                    <a:pt x="508" y="80264"/>
                    <a:pt x="0" y="75692"/>
                    <a:pt x="0" y="70993"/>
                  </a:cubicBezTo>
                  <a:cubicBezTo>
                    <a:pt x="0" y="66294"/>
                    <a:pt x="508" y="61722"/>
                    <a:pt x="1397" y="57150"/>
                  </a:cubicBezTo>
                  <a:cubicBezTo>
                    <a:pt x="2286" y="52578"/>
                    <a:pt x="3683" y="48133"/>
                    <a:pt x="5461" y="43815"/>
                  </a:cubicBezTo>
                  <a:cubicBezTo>
                    <a:pt x="7239" y="39497"/>
                    <a:pt x="9398" y="35433"/>
                    <a:pt x="12065" y="31496"/>
                  </a:cubicBezTo>
                  <a:cubicBezTo>
                    <a:pt x="14732" y="27559"/>
                    <a:pt x="17653" y="24003"/>
                    <a:pt x="20955" y="20701"/>
                  </a:cubicBezTo>
                  <a:cubicBezTo>
                    <a:pt x="24257" y="17399"/>
                    <a:pt x="27813" y="14478"/>
                    <a:pt x="31750" y="11811"/>
                  </a:cubicBezTo>
                  <a:cubicBezTo>
                    <a:pt x="35687" y="9144"/>
                    <a:pt x="39751" y="6985"/>
                    <a:pt x="44069" y="5207"/>
                  </a:cubicBezTo>
                  <a:cubicBezTo>
                    <a:pt x="48387" y="3429"/>
                    <a:pt x="52578" y="2286"/>
                    <a:pt x="57150" y="1397"/>
                  </a:cubicBezTo>
                  <a:cubicBezTo>
                    <a:pt x="61722" y="508"/>
                    <a:pt x="66294" y="0"/>
                    <a:pt x="70993" y="0"/>
                  </a:cubicBezTo>
                  <a:cubicBezTo>
                    <a:pt x="75692" y="0"/>
                    <a:pt x="80264" y="508"/>
                    <a:pt x="84836" y="1397"/>
                  </a:cubicBezTo>
                  <a:cubicBezTo>
                    <a:pt x="89408" y="2286"/>
                    <a:pt x="93853" y="3683"/>
                    <a:pt x="98171" y="5461"/>
                  </a:cubicBezTo>
                  <a:cubicBezTo>
                    <a:pt x="102489" y="7239"/>
                    <a:pt x="106553" y="9398"/>
                    <a:pt x="110490" y="12065"/>
                  </a:cubicBezTo>
                  <a:cubicBezTo>
                    <a:pt x="114427" y="14732"/>
                    <a:pt x="117983" y="17653"/>
                    <a:pt x="121285" y="20955"/>
                  </a:cubicBezTo>
                  <a:cubicBezTo>
                    <a:pt x="124587" y="24257"/>
                    <a:pt x="127508" y="27813"/>
                    <a:pt x="130175" y="31750"/>
                  </a:cubicBezTo>
                  <a:cubicBezTo>
                    <a:pt x="132842" y="35687"/>
                    <a:pt x="135001" y="39751"/>
                    <a:pt x="136779" y="44069"/>
                  </a:cubicBezTo>
                  <a:cubicBezTo>
                    <a:pt x="138557" y="48387"/>
                    <a:pt x="139954" y="52832"/>
                    <a:pt x="140843" y="57404"/>
                  </a:cubicBezTo>
                  <a:cubicBezTo>
                    <a:pt x="141732" y="61976"/>
                    <a:pt x="142240" y="66548"/>
                    <a:pt x="142240" y="71247"/>
                  </a:cubicBezTo>
                  <a:close/>
                </a:path>
              </a:pathLst>
            </a:custGeom>
            <a:solidFill>
              <a:srgbClr val="FEFFFF"/>
            </a:solidFill>
          </p:spPr>
        </p:sp>
      </p:grpSp>
      <p:grpSp>
        <p:nvGrpSpPr>
          <p:cNvPr name="Group 10" id="10"/>
          <p:cNvGrpSpPr>
            <a:grpSpLocks noChangeAspect="true"/>
          </p:cNvGrpSpPr>
          <p:nvPr/>
        </p:nvGrpSpPr>
        <p:grpSpPr>
          <a:xfrm rot="0">
            <a:off x="1759849" y="6518224"/>
            <a:ext cx="152181" cy="152181"/>
            <a:chOff x="0" y="0"/>
            <a:chExt cx="152184" cy="152184"/>
          </a:xfrm>
        </p:grpSpPr>
        <p:sp>
          <p:nvSpPr>
            <p:cNvPr name="Freeform 11" id="11"/>
            <p:cNvSpPr/>
            <p:nvPr/>
          </p:nvSpPr>
          <p:spPr>
            <a:xfrm flipH="false" flipV="false" rot="0">
              <a:off x="0" y="0"/>
              <a:ext cx="152273" cy="152273"/>
            </a:xfrm>
            <a:custGeom>
              <a:avLst/>
              <a:gdLst/>
              <a:ahLst/>
              <a:cxnLst/>
              <a:rect r="r" b="b" t="t" l="l"/>
              <a:pathLst>
                <a:path h="152273" w="152273">
                  <a:moveTo>
                    <a:pt x="152146" y="76073"/>
                  </a:moveTo>
                  <a:cubicBezTo>
                    <a:pt x="152146" y="81026"/>
                    <a:pt x="151638" y="85979"/>
                    <a:pt x="150622" y="90932"/>
                  </a:cubicBezTo>
                  <a:lnTo>
                    <a:pt x="150622" y="90932"/>
                  </a:lnTo>
                  <a:lnTo>
                    <a:pt x="150622" y="90932"/>
                  </a:lnTo>
                  <a:cubicBezTo>
                    <a:pt x="149606" y="95885"/>
                    <a:pt x="148209" y="100584"/>
                    <a:pt x="146304" y="105156"/>
                  </a:cubicBezTo>
                  <a:lnTo>
                    <a:pt x="141605" y="103251"/>
                  </a:lnTo>
                  <a:lnTo>
                    <a:pt x="146304" y="105156"/>
                  </a:lnTo>
                  <a:cubicBezTo>
                    <a:pt x="144399" y="109728"/>
                    <a:pt x="141986" y="114173"/>
                    <a:pt x="139319" y="118364"/>
                  </a:cubicBezTo>
                  <a:lnTo>
                    <a:pt x="135128" y="115570"/>
                  </a:lnTo>
                  <a:lnTo>
                    <a:pt x="139319" y="118364"/>
                  </a:lnTo>
                  <a:cubicBezTo>
                    <a:pt x="136525" y="122555"/>
                    <a:pt x="133350" y="126365"/>
                    <a:pt x="129794" y="129921"/>
                  </a:cubicBezTo>
                  <a:lnTo>
                    <a:pt x="126238" y="126365"/>
                  </a:lnTo>
                  <a:lnTo>
                    <a:pt x="129794" y="129921"/>
                  </a:lnTo>
                  <a:cubicBezTo>
                    <a:pt x="126238" y="133477"/>
                    <a:pt x="122428" y="136652"/>
                    <a:pt x="118237" y="139446"/>
                  </a:cubicBezTo>
                  <a:lnTo>
                    <a:pt x="115443" y="135255"/>
                  </a:lnTo>
                  <a:lnTo>
                    <a:pt x="118237" y="139446"/>
                  </a:lnTo>
                  <a:cubicBezTo>
                    <a:pt x="114046" y="142240"/>
                    <a:pt x="109728" y="144526"/>
                    <a:pt x="105029" y="146431"/>
                  </a:cubicBezTo>
                  <a:lnTo>
                    <a:pt x="105029" y="146431"/>
                  </a:lnTo>
                  <a:lnTo>
                    <a:pt x="105029" y="146431"/>
                  </a:lnTo>
                  <a:cubicBezTo>
                    <a:pt x="100457" y="148336"/>
                    <a:pt x="95631" y="149733"/>
                    <a:pt x="90805" y="150749"/>
                  </a:cubicBezTo>
                  <a:lnTo>
                    <a:pt x="90805" y="150749"/>
                  </a:lnTo>
                  <a:lnTo>
                    <a:pt x="90805" y="150749"/>
                  </a:lnTo>
                  <a:cubicBezTo>
                    <a:pt x="85852" y="151765"/>
                    <a:pt x="80899" y="152273"/>
                    <a:pt x="75946" y="152273"/>
                  </a:cubicBezTo>
                  <a:lnTo>
                    <a:pt x="75946" y="147193"/>
                  </a:lnTo>
                  <a:lnTo>
                    <a:pt x="75946" y="152273"/>
                  </a:lnTo>
                  <a:cubicBezTo>
                    <a:pt x="70993" y="152273"/>
                    <a:pt x="66040" y="151765"/>
                    <a:pt x="61087" y="150749"/>
                  </a:cubicBezTo>
                  <a:lnTo>
                    <a:pt x="61087" y="150749"/>
                  </a:lnTo>
                  <a:lnTo>
                    <a:pt x="61087" y="150749"/>
                  </a:lnTo>
                  <a:cubicBezTo>
                    <a:pt x="56134" y="149733"/>
                    <a:pt x="51435" y="148336"/>
                    <a:pt x="46863" y="146431"/>
                  </a:cubicBezTo>
                  <a:lnTo>
                    <a:pt x="46863" y="146431"/>
                  </a:lnTo>
                  <a:lnTo>
                    <a:pt x="46863" y="146431"/>
                  </a:lnTo>
                  <a:cubicBezTo>
                    <a:pt x="42291" y="144526"/>
                    <a:pt x="37846" y="142113"/>
                    <a:pt x="33655" y="139446"/>
                  </a:cubicBezTo>
                  <a:lnTo>
                    <a:pt x="36449" y="135255"/>
                  </a:lnTo>
                  <a:lnTo>
                    <a:pt x="33655" y="139446"/>
                  </a:lnTo>
                  <a:cubicBezTo>
                    <a:pt x="29464" y="136652"/>
                    <a:pt x="25654" y="133477"/>
                    <a:pt x="22098" y="129921"/>
                  </a:cubicBezTo>
                  <a:lnTo>
                    <a:pt x="25654" y="126365"/>
                  </a:lnTo>
                  <a:lnTo>
                    <a:pt x="22098" y="129921"/>
                  </a:lnTo>
                  <a:cubicBezTo>
                    <a:pt x="18542" y="126365"/>
                    <a:pt x="15367" y="122555"/>
                    <a:pt x="12573" y="118364"/>
                  </a:cubicBezTo>
                  <a:lnTo>
                    <a:pt x="16764" y="115570"/>
                  </a:lnTo>
                  <a:lnTo>
                    <a:pt x="12573" y="118364"/>
                  </a:lnTo>
                  <a:cubicBezTo>
                    <a:pt x="10033" y="114173"/>
                    <a:pt x="7747" y="109855"/>
                    <a:pt x="5842" y="105156"/>
                  </a:cubicBezTo>
                  <a:lnTo>
                    <a:pt x="10541" y="103251"/>
                  </a:lnTo>
                  <a:lnTo>
                    <a:pt x="5842" y="105156"/>
                  </a:lnTo>
                  <a:cubicBezTo>
                    <a:pt x="3937" y="100584"/>
                    <a:pt x="2413" y="95885"/>
                    <a:pt x="1524" y="90932"/>
                  </a:cubicBezTo>
                  <a:lnTo>
                    <a:pt x="1524" y="90932"/>
                  </a:lnTo>
                  <a:lnTo>
                    <a:pt x="1524" y="90932"/>
                  </a:lnTo>
                  <a:cubicBezTo>
                    <a:pt x="508" y="85979"/>
                    <a:pt x="0" y="81026"/>
                    <a:pt x="0" y="76073"/>
                  </a:cubicBezTo>
                  <a:lnTo>
                    <a:pt x="5080" y="76073"/>
                  </a:lnTo>
                  <a:lnTo>
                    <a:pt x="0" y="76073"/>
                  </a:lnTo>
                  <a:cubicBezTo>
                    <a:pt x="0" y="71120"/>
                    <a:pt x="508" y="66167"/>
                    <a:pt x="1524" y="61214"/>
                  </a:cubicBezTo>
                  <a:lnTo>
                    <a:pt x="1524" y="61214"/>
                  </a:lnTo>
                  <a:lnTo>
                    <a:pt x="1524" y="61214"/>
                  </a:lnTo>
                  <a:cubicBezTo>
                    <a:pt x="2540" y="56261"/>
                    <a:pt x="3937" y="51562"/>
                    <a:pt x="5842" y="46990"/>
                  </a:cubicBezTo>
                  <a:lnTo>
                    <a:pt x="5842" y="46990"/>
                  </a:lnTo>
                  <a:lnTo>
                    <a:pt x="5842" y="46990"/>
                  </a:lnTo>
                  <a:cubicBezTo>
                    <a:pt x="7747" y="42418"/>
                    <a:pt x="10160" y="37973"/>
                    <a:pt x="12827" y="33782"/>
                  </a:cubicBezTo>
                  <a:lnTo>
                    <a:pt x="17018" y="36576"/>
                  </a:lnTo>
                  <a:lnTo>
                    <a:pt x="12827" y="33782"/>
                  </a:lnTo>
                  <a:cubicBezTo>
                    <a:pt x="15621" y="29591"/>
                    <a:pt x="18796" y="25781"/>
                    <a:pt x="22352" y="22225"/>
                  </a:cubicBezTo>
                  <a:lnTo>
                    <a:pt x="22352" y="22225"/>
                  </a:lnTo>
                  <a:lnTo>
                    <a:pt x="22352" y="22225"/>
                  </a:lnTo>
                  <a:cubicBezTo>
                    <a:pt x="25908" y="18669"/>
                    <a:pt x="29718" y="15494"/>
                    <a:pt x="33909" y="12700"/>
                  </a:cubicBezTo>
                  <a:lnTo>
                    <a:pt x="33909" y="12700"/>
                  </a:lnTo>
                  <a:lnTo>
                    <a:pt x="33909" y="12700"/>
                  </a:lnTo>
                  <a:cubicBezTo>
                    <a:pt x="37973" y="10033"/>
                    <a:pt x="42418" y="7747"/>
                    <a:pt x="46990" y="5842"/>
                  </a:cubicBezTo>
                  <a:lnTo>
                    <a:pt x="48895" y="10541"/>
                  </a:lnTo>
                  <a:lnTo>
                    <a:pt x="46990" y="5842"/>
                  </a:lnTo>
                  <a:cubicBezTo>
                    <a:pt x="51562" y="3937"/>
                    <a:pt x="56388" y="2413"/>
                    <a:pt x="61214" y="1524"/>
                  </a:cubicBezTo>
                  <a:lnTo>
                    <a:pt x="61214" y="1524"/>
                  </a:lnTo>
                  <a:lnTo>
                    <a:pt x="61214" y="1524"/>
                  </a:lnTo>
                  <a:cubicBezTo>
                    <a:pt x="66167" y="508"/>
                    <a:pt x="71120" y="0"/>
                    <a:pt x="76073" y="0"/>
                  </a:cubicBezTo>
                  <a:lnTo>
                    <a:pt x="76073" y="5080"/>
                  </a:lnTo>
                  <a:lnTo>
                    <a:pt x="76073" y="0"/>
                  </a:lnTo>
                  <a:cubicBezTo>
                    <a:pt x="81026" y="0"/>
                    <a:pt x="85979" y="508"/>
                    <a:pt x="90932" y="1524"/>
                  </a:cubicBezTo>
                  <a:lnTo>
                    <a:pt x="89916" y="6477"/>
                  </a:lnTo>
                  <a:lnTo>
                    <a:pt x="90932" y="1524"/>
                  </a:lnTo>
                  <a:cubicBezTo>
                    <a:pt x="95885" y="2540"/>
                    <a:pt x="100584" y="3937"/>
                    <a:pt x="105156" y="5842"/>
                  </a:cubicBezTo>
                  <a:lnTo>
                    <a:pt x="103251" y="10541"/>
                  </a:lnTo>
                  <a:lnTo>
                    <a:pt x="105156" y="5842"/>
                  </a:lnTo>
                  <a:cubicBezTo>
                    <a:pt x="109728" y="7747"/>
                    <a:pt x="114173" y="10160"/>
                    <a:pt x="118364" y="12827"/>
                  </a:cubicBezTo>
                  <a:lnTo>
                    <a:pt x="115570" y="17018"/>
                  </a:lnTo>
                  <a:lnTo>
                    <a:pt x="118364" y="12827"/>
                  </a:lnTo>
                  <a:cubicBezTo>
                    <a:pt x="122555" y="15621"/>
                    <a:pt x="126365" y="18796"/>
                    <a:pt x="129921" y="22352"/>
                  </a:cubicBezTo>
                  <a:lnTo>
                    <a:pt x="129921" y="22352"/>
                  </a:lnTo>
                  <a:lnTo>
                    <a:pt x="129921" y="22352"/>
                  </a:lnTo>
                  <a:cubicBezTo>
                    <a:pt x="133477" y="25908"/>
                    <a:pt x="136652" y="29718"/>
                    <a:pt x="139446" y="33909"/>
                  </a:cubicBezTo>
                  <a:lnTo>
                    <a:pt x="135255" y="36703"/>
                  </a:lnTo>
                  <a:lnTo>
                    <a:pt x="139446" y="33909"/>
                  </a:lnTo>
                  <a:cubicBezTo>
                    <a:pt x="142240" y="38100"/>
                    <a:pt x="144526" y="42418"/>
                    <a:pt x="146431" y="47117"/>
                  </a:cubicBezTo>
                  <a:lnTo>
                    <a:pt x="146431" y="47117"/>
                  </a:lnTo>
                  <a:lnTo>
                    <a:pt x="146431" y="47117"/>
                  </a:lnTo>
                  <a:cubicBezTo>
                    <a:pt x="148336" y="51689"/>
                    <a:pt x="149733" y="56515"/>
                    <a:pt x="150749" y="61341"/>
                  </a:cubicBezTo>
                  <a:lnTo>
                    <a:pt x="150749" y="61341"/>
                  </a:lnTo>
                  <a:lnTo>
                    <a:pt x="150749" y="61341"/>
                  </a:lnTo>
                  <a:cubicBezTo>
                    <a:pt x="151765" y="66294"/>
                    <a:pt x="152273" y="71247"/>
                    <a:pt x="152273" y="76200"/>
                  </a:cubicBezTo>
                  <a:lnTo>
                    <a:pt x="147193" y="76200"/>
                  </a:lnTo>
                  <a:lnTo>
                    <a:pt x="152273" y="76200"/>
                  </a:lnTo>
                  <a:moveTo>
                    <a:pt x="142113" y="76200"/>
                  </a:moveTo>
                  <a:cubicBezTo>
                    <a:pt x="142113" y="71882"/>
                    <a:pt x="141732" y="67564"/>
                    <a:pt x="140843" y="63373"/>
                  </a:cubicBezTo>
                  <a:lnTo>
                    <a:pt x="145796" y="62357"/>
                  </a:lnTo>
                  <a:lnTo>
                    <a:pt x="140843" y="63373"/>
                  </a:lnTo>
                  <a:cubicBezTo>
                    <a:pt x="139954" y="59182"/>
                    <a:pt x="138811" y="54991"/>
                    <a:pt x="137033" y="51054"/>
                  </a:cubicBezTo>
                  <a:lnTo>
                    <a:pt x="141732" y="49149"/>
                  </a:lnTo>
                  <a:lnTo>
                    <a:pt x="137033" y="51054"/>
                  </a:lnTo>
                  <a:cubicBezTo>
                    <a:pt x="135382" y="46990"/>
                    <a:pt x="133350" y="43307"/>
                    <a:pt x="130937" y="39624"/>
                  </a:cubicBezTo>
                  <a:lnTo>
                    <a:pt x="130937" y="39624"/>
                  </a:lnTo>
                  <a:lnTo>
                    <a:pt x="130937" y="39624"/>
                  </a:lnTo>
                  <a:cubicBezTo>
                    <a:pt x="128524" y="36068"/>
                    <a:pt x="125857" y="32639"/>
                    <a:pt x="122682" y="29591"/>
                  </a:cubicBezTo>
                  <a:lnTo>
                    <a:pt x="126238" y="26035"/>
                  </a:lnTo>
                  <a:lnTo>
                    <a:pt x="122682" y="29591"/>
                  </a:lnTo>
                  <a:cubicBezTo>
                    <a:pt x="119634" y="26543"/>
                    <a:pt x="116332" y="23749"/>
                    <a:pt x="112649" y="21336"/>
                  </a:cubicBezTo>
                  <a:lnTo>
                    <a:pt x="112649" y="21336"/>
                  </a:lnTo>
                  <a:lnTo>
                    <a:pt x="112649" y="21336"/>
                  </a:lnTo>
                  <a:cubicBezTo>
                    <a:pt x="109093" y="18923"/>
                    <a:pt x="105283" y="16891"/>
                    <a:pt x="101219" y="15240"/>
                  </a:cubicBezTo>
                  <a:cubicBezTo>
                    <a:pt x="97155" y="13589"/>
                    <a:pt x="93218" y="12319"/>
                    <a:pt x="88900" y="11430"/>
                  </a:cubicBezTo>
                  <a:cubicBezTo>
                    <a:pt x="84582" y="10541"/>
                    <a:pt x="80391" y="10160"/>
                    <a:pt x="76073" y="10160"/>
                  </a:cubicBezTo>
                  <a:cubicBezTo>
                    <a:pt x="71755" y="10160"/>
                    <a:pt x="67437" y="10541"/>
                    <a:pt x="63246" y="11430"/>
                  </a:cubicBezTo>
                  <a:lnTo>
                    <a:pt x="62230" y="6477"/>
                  </a:lnTo>
                  <a:lnTo>
                    <a:pt x="63246" y="11430"/>
                  </a:lnTo>
                  <a:cubicBezTo>
                    <a:pt x="59055" y="12319"/>
                    <a:pt x="54864" y="13462"/>
                    <a:pt x="50927" y="15240"/>
                  </a:cubicBezTo>
                  <a:cubicBezTo>
                    <a:pt x="46990" y="17018"/>
                    <a:pt x="43180" y="18923"/>
                    <a:pt x="39497" y="21336"/>
                  </a:cubicBezTo>
                  <a:lnTo>
                    <a:pt x="36703" y="17145"/>
                  </a:lnTo>
                  <a:lnTo>
                    <a:pt x="39497" y="21336"/>
                  </a:lnTo>
                  <a:cubicBezTo>
                    <a:pt x="35941" y="23749"/>
                    <a:pt x="32512" y="26416"/>
                    <a:pt x="29464" y="29591"/>
                  </a:cubicBezTo>
                  <a:lnTo>
                    <a:pt x="25908" y="26035"/>
                  </a:lnTo>
                  <a:lnTo>
                    <a:pt x="29464" y="29591"/>
                  </a:lnTo>
                  <a:cubicBezTo>
                    <a:pt x="26416" y="32639"/>
                    <a:pt x="23622" y="35941"/>
                    <a:pt x="21209" y="39624"/>
                  </a:cubicBezTo>
                  <a:lnTo>
                    <a:pt x="21209" y="39624"/>
                  </a:lnTo>
                  <a:lnTo>
                    <a:pt x="21209" y="39624"/>
                  </a:lnTo>
                  <a:cubicBezTo>
                    <a:pt x="18796" y="43180"/>
                    <a:pt x="16764" y="46990"/>
                    <a:pt x="15113" y="51054"/>
                  </a:cubicBezTo>
                  <a:lnTo>
                    <a:pt x="10541" y="48895"/>
                  </a:lnTo>
                  <a:lnTo>
                    <a:pt x="15113" y="50800"/>
                  </a:lnTo>
                  <a:cubicBezTo>
                    <a:pt x="13462" y="54864"/>
                    <a:pt x="12192" y="58928"/>
                    <a:pt x="11303" y="63119"/>
                  </a:cubicBezTo>
                  <a:lnTo>
                    <a:pt x="6477" y="62230"/>
                  </a:lnTo>
                  <a:lnTo>
                    <a:pt x="11430" y="63246"/>
                  </a:lnTo>
                  <a:cubicBezTo>
                    <a:pt x="10541" y="67437"/>
                    <a:pt x="10160" y="71755"/>
                    <a:pt x="10160" y="76073"/>
                  </a:cubicBezTo>
                  <a:lnTo>
                    <a:pt x="10160" y="76073"/>
                  </a:lnTo>
                  <a:lnTo>
                    <a:pt x="10160" y="76073"/>
                  </a:lnTo>
                  <a:cubicBezTo>
                    <a:pt x="10160" y="80391"/>
                    <a:pt x="10541" y="84709"/>
                    <a:pt x="11430" y="88900"/>
                  </a:cubicBezTo>
                  <a:lnTo>
                    <a:pt x="6477" y="89916"/>
                  </a:lnTo>
                  <a:lnTo>
                    <a:pt x="11430" y="88900"/>
                  </a:lnTo>
                  <a:cubicBezTo>
                    <a:pt x="12319" y="93091"/>
                    <a:pt x="13462" y="97282"/>
                    <a:pt x="15240" y="101219"/>
                  </a:cubicBezTo>
                  <a:lnTo>
                    <a:pt x="15240" y="101219"/>
                  </a:lnTo>
                  <a:lnTo>
                    <a:pt x="15240" y="101219"/>
                  </a:lnTo>
                  <a:cubicBezTo>
                    <a:pt x="16891" y="105283"/>
                    <a:pt x="18923" y="108966"/>
                    <a:pt x="21336" y="112649"/>
                  </a:cubicBezTo>
                  <a:lnTo>
                    <a:pt x="21336" y="112649"/>
                  </a:lnTo>
                  <a:lnTo>
                    <a:pt x="21336" y="112649"/>
                  </a:lnTo>
                  <a:cubicBezTo>
                    <a:pt x="23749" y="116205"/>
                    <a:pt x="26416" y="119634"/>
                    <a:pt x="29591" y="122682"/>
                  </a:cubicBezTo>
                  <a:lnTo>
                    <a:pt x="29591" y="122682"/>
                  </a:lnTo>
                  <a:lnTo>
                    <a:pt x="29591" y="122682"/>
                  </a:lnTo>
                  <a:cubicBezTo>
                    <a:pt x="32639" y="125730"/>
                    <a:pt x="35941" y="128524"/>
                    <a:pt x="39624" y="130937"/>
                  </a:cubicBezTo>
                  <a:cubicBezTo>
                    <a:pt x="43307" y="133350"/>
                    <a:pt x="46990" y="135382"/>
                    <a:pt x="51054" y="137033"/>
                  </a:cubicBezTo>
                  <a:lnTo>
                    <a:pt x="49149" y="141732"/>
                  </a:lnTo>
                  <a:lnTo>
                    <a:pt x="51054" y="137033"/>
                  </a:lnTo>
                  <a:cubicBezTo>
                    <a:pt x="55118" y="138684"/>
                    <a:pt x="59182" y="139954"/>
                    <a:pt x="63373" y="140843"/>
                  </a:cubicBezTo>
                  <a:lnTo>
                    <a:pt x="62357" y="145796"/>
                  </a:lnTo>
                  <a:lnTo>
                    <a:pt x="63373" y="140843"/>
                  </a:lnTo>
                  <a:cubicBezTo>
                    <a:pt x="67564" y="141732"/>
                    <a:pt x="71882" y="142113"/>
                    <a:pt x="76200" y="142113"/>
                  </a:cubicBezTo>
                  <a:cubicBezTo>
                    <a:pt x="80518" y="142113"/>
                    <a:pt x="84836" y="141732"/>
                    <a:pt x="89027" y="140843"/>
                  </a:cubicBezTo>
                  <a:lnTo>
                    <a:pt x="90043" y="145796"/>
                  </a:lnTo>
                  <a:lnTo>
                    <a:pt x="88900" y="140716"/>
                  </a:lnTo>
                  <a:cubicBezTo>
                    <a:pt x="93091" y="139827"/>
                    <a:pt x="97282" y="138557"/>
                    <a:pt x="101219" y="136906"/>
                  </a:cubicBezTo>
                  <a:lnTo>
                    <a:pt x="103124" y="141605"/>
                  </a:lnTo>
                  <a:lnTo>
                    <a:pt x="101219" y="136906"/>
                  </a:lnTo>
                  <a:cubicBezTo>
                    <a:pt x="105283" y="135255"/>
                    <a:pt x="108966" y="133223"/>
                    <a:pt x="112649" y="130810"/>
                  </a:cubicBezTo>
                  <a:cubicBezTo>
                    <a:pt x="116332" y="128397"/>
                    <a:pt x="119634" y="125730"/>
                    <a:pt x="122682" y="122555"/>
                  </a:cubicBezTo>
                  <a:lnTo>
                    <a:pt x="122682" y="122555"/>
                  </a:lnTo>
                  <a:lnTo>
                    <a:pt x="122682" y="122555"/>
                  </a:lnTo>
                  <a:cubicBezTo>
                    <a:pt x="125730" y="119507"/>
                    <a:pt x="128524" y="116205"/>
                    <a:pt x="130937" y="112522"/>
                  </a:cubicBezTo>
                  <a:lnTo>
                    <a:pt x="130937" y="112522"/>
                  </a:lnTo>
                  <a:lnTo>
                    <a:pt x="130937" y="112522"/>
                  </a:lnTo>
                  <a:cubicBezTo>
                    <a:pt x="133350" y="108966"/>
                    <a:pt x="135382" y="105156"/>
                    <a:pt x="137033" y="101092"/>
                  </a:cubicBezTo>
                  <a:cubicBezTo>
                    <a:pt x="138684" y="97028"/>
                    <a:pt x="139954" y="92964"/>
                    <a:pt x="140843" y="88773"/>
                  </a:cubicBezTo>
                  <a:lnTo>
                    <a:pt x="145796" y="89789"/>
                  </a:lnTo>
                  <a:lnTo>
                    <a:pt x="140716" y="88900"/>
                  </a:lnTo>
                  <a:cubicBezTo>
                    <a:pt x="141605" y="84709"/>
                    <a:pt x="141986" y="80391"/>
                    <a:pt x="141986" y="76073"/>
                  </a:cubicBezTo>
                  <a:close/>
                </a:path>
              </a:pathLst>
            </a:custGeom>
            <a:solidFill>
              <a:srgbClr val="FEFFFF"/>
            </a:solidFill>
          </p:spPr>
        </p:sp>
      </p:grpSp>
      <p:grpSp>
        <p:nvGrpSpPr>
          <p:cNvPr name="Group 12" id="12"/>
          <p:cNvGrpSpPr>
            <a:grpSpLocks noChangeAspect="true"/>
          </p:cNvGrpSpPr>
          <p:nvPr/>
        </p:nvGrpSpPr>
        <p:grpSpPr>
          <a:xfrm rot="0">
            <a:off x="1759849" y="5939933"/>
            <a:ext cx="152181" cy="152181"/>
            <a:chOff x="0" y="0"/>
            <a:chExt cx="152184" cy="152184"/>
          </a:xfrm>
        </p:grpSpPr>
        <p:sp>
          <p:nvSpPr>
            <p:cNvPr name="Freeform 13" id="13"/>
            <p:cNvSpPr/>
            <p:nvPr/>
          </p:nvSpPr>
          <p:spPr>
            <a:xfrm flipH="false" flipV="false" rot="0">
              <a:off x="0" y="0"/>
              <a:ext cx="152273" cy="152273"/>
            </a:xfrm>
            <a:custGeom>
              <a:avLst/>
              <a:gdLst/>
              <a:ahLst/>
              <a:cxnLst/>
              <a:rect r="r" b="b" t="t" l="l"/>
              <a:pathLst>
                <a:path h="152273" w="152273">
                  <a:moveTo>
                    <a:pt x="152146" y="76073"/>
                  </a:moveTo>
                  <a:cubicBezTo>
                    <a:pt x="152146" y="81026"/>
                    <a:pt x="151638" y="85979"/>
                    <a:pt x="150622" y="90932"/>
                  </a:cubicBezTo>
                  <a:lnTo>
                    <a:pt x="150622" y="90932"/>
                  </a:lnTo>
                  <a:lnTo>
                    <a:pt x="150622" y="90932"/>
                  </a:lnTo>
                  <a:cubicBezTo>
                    <a:pt x="149606" y="95885"/>
                    <a:pt x="148209" y="100584"/>
                    <a:pt x="146304" y="105156"/>
                  </a:cubicBezTo>
                  <a:lnTo>
                    <a:pt x="141605" y="103251"/>
                  </a:lnTo>
                  <a:lnTo>
                    <a:pt x="146304" y="105156"/>
                  </a:lnTo>
                  <a:cubicBezTo>
                    <a:pt x="144399" y="109728"/>
                    <a:pt x="141986" y="114173"/>
                    <a:pt x="139319" y="118364"/>
                  </a:cubicBezTo>
                  <a:lnTo>
                    <a:pt x="135128" y="115570"/>
                  </a:lnTo>
                  <a:lnTo>
                    <a:pt x="139319" y="118364"/>
                  </a:lnTo>
                  <a:cubicBezTo>
                    <a:pt x="136525" y="122555"/>
                    <a:pt x="133350" y="126365"/>
                    <a:pt x="129794" y="129921"/>
                  </a:cubicBezTo>
                  <a:lnTo>
                    <a:pt x="129794" y="129921"/>
                  </a:lnTo>
                  <a:lnTo>
                    <a:pt x="129794" y="129921"/>
                  </a:lnTo>
                  <a:cubicBezTo>
                    <a:pt x="126238" y="133477"/>
                    <a:pt x="122428" y="136652"/>
                    <a:pt x="118237" y="139446"/>
                  </a:cubicBezTo>
                  <a:lnTo>
                    <a:pt x="118237" y="139446"/>
                  </a:lnTo>
                  <a:lnTo>
                    <a:pt x="118237" y="139446"/>
                  </a:lnTo>
                  <a:cubicBezTo>
                    <a:pt x="114046" y="142240"/>
                    <a:pt x="109728" y="144526"/>
                    <a:pt x="105029" y="146431"/>
                  </a:cubicBezTo>
                  <a:lnTo>
                    <a:pt x="103124" y="141732"/>
                  </a:lnTo>
                  <a:lnTo>
                    <a:pt x="105029" y="146431"/>
                  </a:lnTo>
                  <a:cubicBezTo>
                    <a:pt x="100457" y="148336"/>
                    <a:pt x="95631" y="149733"/>
                    <a:pt x="90805" y="150749"/>
                  </a:cubicBezTo>
                  <a:lnTo>
                    <a:pt x="89789" y="145796"/>
                  </a:lnTo>
                  <a:lnTo>
                    <a:pt x="90805" y="150749"/>
                  </a:lnTo>
                  <a:cubicBezTo>
                    <a:pt x="85852" y="151765"/>
                    <a:pt x="80899" y="152273"/>
                    <a:pt x="75946" y="152273"/>
                  </a:cubicBezTo>
                  <a:lnTo>
                    <a:pt x="75946" y="147193"/>
                  </a:lnTo>
                  <a:lnTo>
                    <a:pt x="75946" y="152273"/>
                  </a:lnTo>
                  <a:cubicBezTo>
                    <a:pt x="70993" y="152273"/>
                    <a:pt x="66040" y="151765"/>
                    <a:pt x="61087" y="150749"/>
                  </a:cubicBezTo>
                  <a:lnTo>
                    <a:pt x="61087" y="150749"/>
                  </a:lnTo>
                  <a:lnTo>
                    <a:pt x="61087" y="150749"/>
                  </a:lnTo>
                  <a:cubicBezTo>
                    <a:pt x="56134" y="149733"/>
                    <a:pt x="51435" y="148336"/>
                    <a:pt x="46863" y="146431"/>
                  </a:cubicBezTo>
                  <a:lnTo>
                    <a:pt x="48768" y="141732"/>
                  </a:lnTo>
                  <a:lnTo>
                    <a:pt x="46863" y="146431"/>
                  </a:lnTo>
                  <a:cubicBezTo>
                    <a:pt x="42291" y="144526"/>
                    <a:pt x="37846" y="142113"/>
                    <a:pt x="33655" y="139446"/>
                  </a:cubicBezTo>
                  <a:lnTo>
                    <a:pt x="33655" y="139446"/>
                  </a:lnTo>
                  <a:lnTo>
                    <a:pt x="33655" y="139446"/>
                  </a:lnTo>
                  <a:cubicBezTo>
                    <a:pt x="29464" y="136652"/>
                    <a:pt x="25654" y="133477"/>
                    <a:pt x="22098" y="129921"/>
                  </a:cubicBezTo>
                  <a:lnTo>
                    <a:pt x="22098" y="129921"/>
                  </a:lnTo>
                  <a:lnTo>
                    <a:pt x="22098" y="129921"/>
                  </a:lnTo>
                  <a:cubicBezTo>
                    <a:pt x="18542" y="126365"/>
                    <a:pt x="15367" y="122555"/>
                    <a:pt x="12573" y="118364"/>
                  </a:cubicBezTo>
                  <a:lnTo>
                    <a:pt x="16764" y="115570"/>
                  </a:lnTo>
                  <a:lnTo>
                    <a:pt x="12573" y="118364"/>
                  </a:lnTo>
                  <a:cubicBezTo>
                    <a:pt x="10033" y="114173"/>
                    <a:pt x="7747" y="109855"/>
                    <a:pt x="5842" y="105156"/>
                  </a:cubicBezTo>
                  <a:lnTo>
                    <a:pt x="10541" y="103251"/>
                  </a:lnTo>
                  <a:lnTo>
                    <a:pt x="5842" y="105156"/>
                  </a:lnTo>
                  <a:cubicBezTo>
                    <a:pt x="3937" y="100584"/>
                    <a:pt x="2413" y="95885"/>
                    <a:pt x="1524" y="90932"/>
                  </a:cubicBezTo>
                  <a:lnTo>
                    <a:pt x="6477" y="89916"/>
                  </a:lnTo>
                  <a:lnTo>
                    <a:pt x="1524" y="90932"/>
                  </a:lnTo>
                  <a:cubicBezTo>
                    <a:pt x="508" y="85979"/>
                    <a:pt x="0" y="81026"/>
                    <a:pt x="0" y="76073"/>
                  </a:cubicBezTo>
                  <a:lnTo>
                    <a:pt x="5080" y="76073"/>
                  </a:lnTo>
                  <a:lnTo>
                    <a:pt x="0" y="76073"/>
                  </a:lnTo>
                  <a:cubicBezTo>
                    <a:pt x="0" y="71120"/>
                    <a:pt x="508" y="66167"/>
                    <a:pt x="1524" y="61214"/>
                  </a:cubicBezTo>
                  <a:lnTo>
                    <a:pt x="6477" y="62230"/>
                  </a:lnTo>
                  <a:lnTo>
                    <a:pt x="1524" y="61214"/>
                  </a:lnTo>
                  <a:cubicBezTo>
                    <a:pt x="2540" y="56261"/>
                    <a:pt x="3937" y="51562"/>
                    <a:pt x="5842" y="46990"/>
                  </a:cubicBezTo>
                  <a:lnTo>
                    <a:pt x="5842" y="46990"/>
                  </a:lnTo>
                  <a:lnTo>
                    <a:pt x="5842" y="46990"/>
                  </a:lnTo>
                  <a:cubicBezTo>
                    <a:pt x="7747" y="42418"/>
                    <a:pt x="10160" y="37973"/>
                    <a:pt x="12827" y="33782"/>
                  </a:cubicBezTo>
                  <a:lnTo>
                    <a:pt x="17018" y="36576"/>
                  </a:lnTo>
                  <a:lnTo>
                    <a:pt x="12827" y="33782"/>
                  </a:lnTo>
                  <a:cubicBezTo>
                    <a:pt x="15621" y="29591"/>
                    <a:pt x="18796" y="25781"/>
                    <a:pt x="22352" y="22225"/>
                  </a:cubicBezTo>
                  <a:lnTo>
                    <a:pt x="22352" y="22225"/>
                  </a:lnTo>
                  <a:lnTo>
                    <a:pt x="22352" y="22225"/>
                  </a:lnTo>
                  <a:cubicBezTo>
                    <a:pt x="25908" y="18669"/>
                    <a:pt x="29718" y="15494"/>
                    <a:pt x="33909" y="12700"/>
                  </a:cubicBezTo>
                  <a:lnTo>
                    <a:pt x="33909" y="12700"/>
                  </a:lnTo>
                  <a:lnTo>
                    <a:pt x="33909" y="12700"/>
                  </a:lnTo>
                  <a:cubicBezTo>
                    <a:pt x="37973" y="10033"/>
                    <a:pt x="42418" y="7747"/>
                    <a:pt x="46990" y="5842"/>
                  </a:cubicBezTo>
                  <a:lnTo>
                    <a:pt x="48895" y="10541"/>
                  </a:lnTo>
                  <a:lnTo>
                    <a:pt x="46990" y="5842"/>
                  </a:lnTo>
                  <a:cubicBezTo>
                    <a:pt x="51562" y="3937"/>
                    <a:pt x="56388" y="2413"/>
                    <a:pt x="61214" y="1524"/>
                  </a:cubicBezTo>
                  <a:lnTo>
                    <a:pt x="61214" y="1524"/>
                  </a:lnTo>
                  <a:lnTo>
                    <a:pt x="61214" y="1524"/>
                  </a:lnTo>
                  <a:cubicBezTo>
                    <a:pt x="66167" y="508"/>
                    <a:pt x="71120" y="0"/>
                    <a:pt x="76073" y="0"/>
                  </a:cubicBezTo>
                  <a:lnTo>
                    <a:pt x="76073" y="0"/>
                  </a:lnTo>
                  <a:lnTo>
                    <a:pt x="76073" y="0"/>
                  </a:lnTo>
                  <a:cubicBezTo>
                    <a:pt x="81026" y="0"/>
                    <a:pt x="85979" y="508"/>
                    <a:pt x="90932" y="1524"/>
                  </a:cubicBezTo>
                  <a:lnTo>
                    <a:pt x="90932" y="1524"/>
                  </a:lnTo>
                  <a:lnTo>
                    <a:pt x="90932" y="1524"/>
                  </a:lnTo>
                  <a:cubicBezTo>
                    <a:pt x="95885" y="2540"/>
                    <a:pt x="100584" y="3937"/>
                    <a:pt x="105156" y="5842"/>
                  </a:cubicBezTo>
                  <a:lnTo>
                    <a:pt x="105156" y="5842"/>
                  </a:lnTo>
                  <a:lnTo>
                    <a:pt x="105156" y="5842"/>
                  </a:lnTo>
                  <a:cubicBezTo>
                    <a:pt x="109728" y="7747"/>
                    <a:pt x="114173" y="10160"/>
                    <a:pt x="118364" y="12827"/>
                  </a:cubicBezTo>
                  <a:lnTo>
                    <a:pt x="118364" y="12827"/>
                  </a:lnTo>
                  <a:lnTo>
                    <a:pt x="118364" y="12827"/>
                  </a:lnTo>
                  <a:cubicBezTo>
                    <a:pt x="122555" y="15621"/>
                    <a:pt x="126365" y="18796"/>
                    <a:pt x="129921" y="22352"/>
                  </a:cubicBezTo>
                  <a:lnTo>
                    <a:pt x="129921" y="22352"/>
                  </a:lnTo>
                  <a:lnTo>
                    <a:pt x="129921" y="22352"/>
                  </a:lnTo>
                  <a:cubicBezTo>
                    <a:pt x="133477" y="25908"/>
                    <a:pt x="136652" y="29718"/>
                    <a:pt x="139446" y="33909"/>
                  </a:cubicBezTo>
                  <a:lnTo>
                    <a:pt x="135255" y="36703"/>
                  </a:lnTo>
                  <a:lnTo>
                    <a:pt x="139446" y="33909"/>
                  </a:lnTo>
                  <a:cubicBezTo>
                    <a:pt x="142240" y="38100"/>
                    <a:pt x="144526" y="42418"/>
                    <a:pt x="146431" y="47117"/>
                  </a:cubicBezTo>
                  <a:lnTo>
                    <a:pt x="141732" y="49022"/>
                  </a:lnTo>
                  <a:lnTo>
                    <a:pt x="146431" y="47117"/>
                  </a:lnTo>
                  <a:cubicBezTo>
                    <a:pt x="148336" y="51689"/>
                    <a:pt x="149733" y="56515"/>
                    <a:pt x="150749" y="61341"/>
                  </a:cubicBezTo>
                  <a:lnTo>
                    <a:pt x="150749" y="61341"/>
                  </a:lnTo>
                  <a:lnTo>
                    <a:pt x="150749" y="61341"/>
                  </a:lnTo>
                  <a:cubicBezTo>
                    <a:pt x="151765" y="66294"/>
                    <a:pt x="152273" y="71247"/>
                    <a:pt x="152273" y="76200"/>
                  </a:cubicBezTo>
                  <a:lnTo>
                    <a:pt x="147193" y="76200"/>
                  </a:lnTo>
                  <a:lnTo>
                    <a:pt x="152273" y="76200"/>
                  </a:lnTo>
                  <a:moveTo>
                    <a:pt x="142113" y="76200"/>
                  </a:moveTo>
                  <a:cubicBezTo>
                    <a:pt x="142113" y="71882"/>
                    <a:pt x="141732" y="67564"/>
                    <a:pt x="140843" y="63373"/>
                  </a:cubicBezTo>
                  <a:lnTo>
                    <a:pt x="145796" y="62357"/>
                  </a:lnTo>
                  <a:lnTo>
                    <a:pt x="140843" y="63373"/>
                  </a:lnTo>
                  <a:cubicBezTo>
                    <a:pt x="139954" y="59182"/>
                    <a:pt x="138811" y="54991"/>
                    <a:pt x="137033" y="51054"/>
                  </a:cubicBezTo>
                  <a:cubicBezTo>
                    <a:pt x="135255" y="47117"/>
                    <a:pt x="133350" y="43307"/>
                    <a:pt x="130937" y="39624"/>
                  </a:cubicBezTo>
                  <a:lnTo>
                    <a:pt x="130937" y="39624"/>
                  </a:lnTo>
                  <a:lnTo>
                    <a:pt x="130937" y="39624"/>
                  </a:lnTo>
                  <a:cubicBezTo>
                    <a:pt x="128524" y="36068"/>
                    <a:pt x="125857" y="32639"/>
                    <a:pt x="122682" y="29591"/>
                  </a:cubicBezTo>
                  <a:lnTo>
                    <a:pt x="126238" y="26035"/>
                  </a:lnTo>
                  <a:lnTo>
                    <a:pt x="122682" y="29591"/>
                  </a:lnTo>
                  <a:cubicBezTo>
                    <a:pt x="119634" y="26543"/>
                    <a:pt x="116332" y="23749"/>
                    <a:pt x="112649" y="21336"/>
                  </a:cubicBezTo>
                  <a:lnTo>
                    <a:pt x="115443" y="17145"/>
                  </a:lnTo>
                  <a:lnTo>
                    <a:pt x="112649" y="21336"/>
                  </a:lnTo>
                  <a:cubicBezTo>
                    <a:pt x="109093" y="18923"/>
                    <a:pt x="105283" y="16891"/>
                    <a:pt x="101219" y="15240"/>
                  </a:cubicBezTo>
                  <a:lnTo>
                    <a:pt x="103251" y="10541"/>
                  </a:lnTo>
                  <a:lnTo>
                    <a:pt x="101346" y="15240"/>
                  </a:lnTo>
                  <a:cubicBezTo>
                    <a:pt x="97282" y="13462"/>
                    <a:pt x="93218" y="12319"/>
                    <a:pt x="88900" y="11430"/>
                  </a:cubicBezTo>
                  <a:lnTo>
                    <a:pt x="89916" y="6477"/>
                  </a:lnTo>
                  <a:lnTo>
                    <a:pt x="88900" y="11430"/>
                  </a:lnTo>
                  <a:cubicBezTo>
                    <a:pt x="84709" y="10541"/>
                    <a:pt x="80391" y="10160"/>
                    <a:pt x="76073" y="10160"/>
                  </a:cubicBezTo>
                  <a:lnTo>
                    <a:pt x="76073" y="5080"/>
                  </a:lnTo>
                  <a:lnTo>
                    <a:pt x="76073" y="10160"/>
                  </a:lnTo>
                  <a:cubicBezTo>
                    <a:pt x="71755" y="10160"/>
                    <a:pt x="67437" y="10541"/>
                    <a:pt x="63246" y="11430"/>
                  </a:cubicBezTo>
                  <a:lnTo>
                    <a:pt x="62230" y="6477"/>
                  </a:lnTo>
                  <a:lnTo>
                    <a:pt x="63246" y="11430"/>
                  </a:lnTo>
                  <a:cubicBezTo>
                    <a:pt x="59055" y="12319"/>
                    <a:pt x="54864" y="13462"/>
                    <a:pt x="50927" y="15240"/>
                  </a:cubicBezTo>
                  <a:cubicBezTo>
                    <a:pt x="46990" y="17018"/>
                    <a:pt x="43180" y="18923"/>
                    <a:pt x="39497" y="21336"/>
                  </a:cubicBezTo>
                  <a:lnTo>
                    <a:pt x="36703" y="17145"/>
                  </a:lnTo>
                  <a:lnTo>
                    <a:pt x="39497" y="21336"/>
                  </a:lnTo>
                  <a:cubicBezTo>
                    <a:pt x="35941" y="23749"/>
                    <a:pt x="32512" y="26416"/>
                    <a:pt x="29464" y="29591"/>
                  </a:cubicBezTo>
                  <a:lnTo>
                    <a:pt x="25908" y="26035"/>
                  </a:lnTo>
                  <a:lnTo>
                    <a:pt x="29464" y="29591"/>
                  </a:lnTo>
                  <a:cubicBezTo>
                    <a:pt x="26416" y="32639"/>
                    <a:pt x="23622" y="35941"/>
                    <a:pt x="21209" y="39624"/>
                  </a:cubicBezTo>
                  <a:lnTo>
                    <a:pt x="21209" y="39624"/>
                  </a:lnTo>
                  <a:lnTo>
                    <a:pt x="21209" y="39624"/>
                  </a:lnTo>
                  <a:cubicBezTo>
                    <a:pt x="18796" y="43180"/>
                    <a:pt x="16764" y="46990"/>
                    <a:pt x="15113" y="51054"/>
                  </a:cubicBezTo>
                  <a:lnTo>
                    <a:pt x="10541" y="48895"/>
                  </a:lnTo>
                  <a:lnTo>
                    <a:pt x="15113" y="50800"/>
                  </a:lnTo>
                  <a:cubicBezTo>
                    <a:pt x="13462" y="54864"/>
                    <a:pt x="12192" y="58928"/>
                    <a:pt x="11303" y="63119"/>
                  </a:cubicBezTo>
                  <a:lnTo>
                    <a:pt x="11303" y="63119"/>
                  </a:lnTo>
                  <a:lnTo>
                    <a:pt x="11303" y="63119"/>
                  </a:lnTo>
                  <a:cubicBezTo>
                    <a:pt x="10414" y="67310"/>
                    <a:pt x="10033" y="71628"/>
                    <a:pt x="10033" y="75946"/>
                  </a:cubicBezTo>
                  <a:lnTo>
                    <a:pt x="10033" y="75946"/>
                  </a:lnTo>
                  <a:lnTo>
                    <a:pt x="10033" y="75946"/>
                  </a:lnTo>
                  <a:cubicBezTo>
                    <a:pt x="10033" y="80264"/>
                    <a:pt x="10414" y="84582"/>
                    <a:pt x="11303" y="88773"/>
                  </a:cubicBezTo>
                  <a:lnTo>
                    <a:pt x="11303" y="88773"/>
                  </a:lnTo>
                  <a:lnTo>
                    <a:pt x="11303" y="88773"/>
                  </a:lnTo>
                  <a:cubicBezTo>
                    <a:pt x="12192" y="92964"/>
                    <a:pt x="13335" y="97155"/>
                    <a:pt x="15113" y="101092"/>
                  </a:cubicBezTo>
                  <a:lnTo>
                    <a:pt x="15113" y="101092"/>
                  </a:lnTo>
                  <a:lnTo>
                    <a:pt x="15113" y="101092"/>
                  </a:lnTo>
                  <a:cubicBezTo>
                    <a:pt x="16764" y="105156"/>
                    <a:pt x="18796" y="108839"/>
                    <a:pt x="21209" y="112522"/>
                  </a:cubicBezTo>
                  <a:lnTo>
                    <a:pt x="21209" y="112522"/>
                  </a:lnTo>
                  <a:lnTo>
                    <a:pt x="21209" y="112522"/>
                  </a:lnTo>
                  <a:cubicBezTo>
                    <a:pt x="23622" y="116078"/>
                    <a:pt x="26289" y="119507"/>
                    <a:pt x="29464" y="122555"/>
                  </a:cubicBezTo>
                  <a:lnTo>
                    <a:pt x="25908" y="126111"/>
                  </a:lnTo>
                  <a:lnTo>
                    <a:pt x="29464" y="122555"/>
                  </a:lnTo>
                  <a:cubicBezTo>
                    <a:pt x="32512" y="125603"/>
                    <a:pt x="35814" y="128397"/>
                    <a:pt x="39497" y="130810"/>
                  </a:cubicBezTo>
                  <a:lnTo>
                    <a:pt x="36703" y="135001"/>
                  </a:lnTo>
                  <a:lnTo>
                    <a:pt x="39497" y="130810"/>
                  </a:lnTo>
                  <a:cubicBezTo>
                    <a:pt x="43053" y="133223"/>
                    <a:pt x="46863" y="135255"/>
                    <a:pt x="50927" y="136906"/>
                  </a:cubicBezTo>
                  <a:cubicBezTo>
                    <a:pt x="54991" y="138557"/>
                    <a:pt x="59055" y="139827"/>
                    <a:pt x="63246" y="140716"/>
                  </a:cubicBezTo>
                  <a:lnTo>
                    <a:pt x="62230" y="145669"/>
                  </a:lnTo>
                  <a:lnTo>
                    <a:pt x="63246" y="140716"/>
                  </a:lnTo>
                  <a:cubicBezTo>
                    <a:pt x="67437" y="141605"/>
                    <a:pt x="71755" y="141986"/>
                    <a:pt x="76073" y="141986"/>
                  </a:cubicBezTo>
                  <a:cubicBezTo>
                    <a:pt x="80391" y="141986"/>
                    <a:pt x="84709" y="141605"/>
                    <a:pt x="88900" y="140716"/>
                  </a:cubicBezTo>
                  <a:cubicBezTo>
                    <a:pt x="93091" y="139827"/>
                    <a:pt x="97282" y="138557"/>
                    <a:pt x="101219" y="136906"/>
                  </a:cubicBezTo>
                  <a:cubicBezTo>
                    <a:pt x="105156" y="135255"/>
                    <a:pt x="108966" y="133223"/>
                    <a:pt x="112649" y="130810"/>
                  </a:cubicBezTo>
                  <a:lnTo>
                    <a:pt x="115443" y="135001"/>
                  </a:lnTo>
                  <a:lnTo>
                    <a:pt x="112649" y="130810"/>
                  </a:lnTo>
                  <a:cubicBezTo>
                    <a:pt x="116205" y="128397"/>
                    <a:pt x="119634" y="125730"/>
                    <a:pt x="122682" y="122555"/>
                  </a:cubicBezTo>
                  <a:lnTo>
                    <a:pt x="126238" y="126111"/>
                  </a:lnTo>
                  <a:lnTo>
                    <a:pt x="122682" y="122555"/>
                  </a:lnTo>
                  <a:cubicBezTo>
                    <a:pt x="125730" y="119507"/>
                    <a:pt x="128524" y="116205"/>
                    <a:pt x="130937" y="112522"/>
                  </a:cubicBezTo>
                  <a:lnTo>
                    <a:pt x="130937" y="112522"/>
                  </a:lnTo>
                  <a:lnTo>
                    <a:pt x="130937" y="112522"/>
                  </a:lnTo>
                  <a:cubicBezTo>
                    <a:pt x="133350" y="108966"/>
                    <a:pt x="135382" y="105156"/>
                    <a:pt x="137033" y="101092"/>
                  </a:cubicBezTo>
                  <a:lnTo>
                    <a:pt x="137033" y="101092"/>
                  </a:lnTo>
                  <a:lnTo>
                    <a:pt x="137033" y="101092"/>
                  </a:lnTo>
                  <a:cubicBezTo>
                    <a:pt x="138684" y="97028"/>
                    <a:pt x="139954" y="92964"/>
                    <a:pt x="140843" y="88773"/>
                  </a:cubicBezTo>
                  <a:lnTo>
                    <a:pt x="145796" y="89789"/>
                  </a:lnTo>
                  <a:lnTo>
                    <a:pt x="140716" y="88900"/>
                  </a:lnTo>
                  <a:cubicBezTo>
                    <a:pt x="141605" y="84709"/>
                    <a:pt x="141986" y="80391"/>
                    <a:pt x="141986" y="76073"/>
                  </a:cubicBezTo>
                  <a:close/>
                </a:path>
              </a:pathLst>
            </a:custGeom>
            <a:solidFill>
              <a:srgbClr val="FEFFFF"/>
            </a:solidFill>
          </p:spPr>
        </p:sp>
      </p:grpSp>
      <p:grpSp>
        <p:nvGrpSpPr>
          <p:cNvPr name="Group 14" id="14"/>
          <p:cNvGrpSpPr>
            <a:grpSpLocks noChangeAspect="true"/>
          </p:cNvGrpSpPr>
          <p:nvPr/>
        </p:nvGrpSpPr>
        <p:grpSpPr>
          <a:xfrm rot="0">
            <a:off x="1759849" y="7096525"/>
            <a:ext cx="152181" cy="152181"/>
            <a:chOff x="0" y="0"/>
            <a:chExt cx="152184" cy="152184"/>
          </a:xfrm>
        </p:grpSpPr>
        <p:sp>
          <p:nvSpPr>
            <p:cNvPr name="Freeform 15" id="15"/>
            <p:cNvSpPr/>
            <p:nvPr/>
          </p:nvSpPr>
          <p:spPr>
            <a:xfrm flipH="false" flipV="false" rot="0">
              <a:off x="0" y="0"/>
              <a:ext cx="152273" cy="152273"/>
            </a:xfrm>
            <a:custGeom>
              <a:avLst/>
              <a:gdLst/>
              <a:ahLst/>
              <a:cxnLst/>
              <a:rect r="r" b="b" t="t" l="l"/>
              <a:pathLst>
                <a:path h="152273" w="152273">
                  <a:moveTo>
                    <a:pt x="152146" y="76073"/>
                  </a:moveTo>
                  <a:cubicBezTo>
                    <a:pt x="152146" y="81026"/>
                    <a:pt x="151638" y="85979"/>
                    <a:pt x="150622" y="90932"/>
                  </a:cubicBezTo>
                  <a:lnTo>
                    <a:pt x="150622" y="90932"/>
                  </a:lnTo>
                  <a:lnTo>
                    <a:pt x="150622" y="90932"/>
                  </a:lnTo>
                  <a:cubicBezTo>
                    <a:pt x="149606" y="95885"/>
                    <a:pt x="148209" y="100584"/>
                    <a:pt x="146304" y="105156"/>
                  </a:cubicBezTo>
                  <a:lnTo>
                    <a:pt x="141605" y="103251"/>
                  </a:lnTo>
                  <a:lnTo>
                    <a:pt x="146304" y="105156"/>
                  </a:lnTo>
                  <a:cubicBezTo>
                    <a:pt x="144399" y="109728"/>
                    <a:pt x="141986" y="114173"/>
                    <a:pt x="139319" y="118364"/>
                  </a:cubicBezTo>
                  <a:lnTo>
                    <a:pt x="135128" y="115570"/>
                  </a:lnTo>
                  <a:lnTo>
                    <a:pt x="139319" y="118364"/>
                  </a:lnTo>
                  <a:cubicBezTo>
                    <a:pt x="136525" y="122555"/>
                    <a:pt x="133350" y="126365"/>
                    <a:pt x="129794" y="129921"/>
                  </a:cubicBezTo>
                  <a:lnTo>
                    <a:pt x="126238" y="126365"/>
                  </a:lnTo>
                  <a:lnTo>
                    <a:pt x="129794" y="129921"/>
                  </a:lnTo>
                  <a:cubicBezTo>
                    <a:pt x="126238" y="133477"/>
                    <a:pt x="122428" y="136652"/>
                    <a:pt x="118237" y="139446"/>
                  </a:cubicBezTo>
                  <a:lnTo>
                    <a:pt x="115443" y="135255"/>
                  </a:lnTo>
                  <a:lnTo>
                    <a:pt x="118237" y="139446"/>
                  </a:lnTo>
                  <a:cubicBezTo>
                    <a:pt x="114046" y="142240"/>
                    <a:pt x="109728" y="144526"/>
                    <a:pt x="105029" y="146431"/>
                  </a:cubicBezTo>
                  <a:lnTo>
                    <a:pt x="103124" y="141732"/>
                  </a:lnTo>
                  <a:lnTo>
                    <a:pt x="105029" y="146431"/>
                  </a:lnTo>
                  <a:cubicBezTo>
                    <a:pt x="100457" y="148336"/>
                    <a:pt x="95631" y="149733"/>
                    <a:pt x="90805" y="150749"/>
                  </a:cubicBezTo>
                  <a:lnTo>
                    <a:pt x="89789" y="145796"/>
                  </a:lnTo>
                  <a:lnTo>
                    <a:pt x="90805" y="150749"/>
                  </a:lnTo>
                  <a:cubicBezTo>
                    <a:pt x="85852" y="151765"/>
                    <a:pt x="80899" y="152273"/>
                    <a:pt x="75946" y="152273"/>
                  </a:cubicBezTo>
                  <a:lnTo>
                    <a:pt x="75946" y="152273"/>
                  </a:lnTo>
                  <a:lnTo>
                    <a:pt x="75946" y="152273"/>
                  </a:lnTo>
                  <a:cubicBezTo>
                    <a:pt x="70993" y="152273"/>
                    <a:pt x="66040" y="151765"/>
                    <a:pt x="61087" y="150749"/>
                  </a:cubicBezTo>
                  <a:lnTo>
                    <a:pt x="62103" y="145796"/>
                  </a:lnTo>
                  <a:lnTo>
                    <a:pt x="61087" y="150749"/>
                  </a:lnTo>
                  <a:cubicBezTo>
                    <a:pt x="56134" y="149733"/>
                    <a:pt x="51435" y="148336"/>
                    <a:pt x="46863" y="146431"/>
                  </a:cubicBezTo>
                  <a:lnTo>
                    <a:pt x="48768" y="141732"/>
                  </a:lnTo>
                  <a:lnTo>
                    <a:pt x="46863" y="146431"/>
                  </a:lnTo>
                  <a:cubicBezTo>
                    <a:pt x="42291" y="144526"/>
                    <a:pt x="37846" y="142113"/>
                    <a:pt x="33655" y="139446"/>
                  </a:cubicBezTo>
                  <a:lnTo>
                    <a:pt x="36449" y="135255"/>
                  </a:lnTo>
                  <a:lnTo>
                    <a:pt x="33655" y="139446"/>
                  </a:lnTo>
                  <a:cubicBezTo>
                    <a:pt x="29464" y="136652"/>
                    <a:pt x="25654" y="133477"/>
                    <a:pt x="22098" y="129921"/>
                  </a:cubicBezTo>
                  <a:lnTo>
                    <a:pt x="25654" y="126365"/>
                  </a:lnTo>
                  <a:lnTo>
                    <a:pt x="22098" y="129921"/>
                  </a:lnTo>
                  <a:cubicBezTo>
                    <a:pt x="18542" y="126365"/>
                    <a:pt x="15367" y="122555"/>
                    <a:pt x="12573" y="118364"/>
                  </a:cubicBezTo>
                  <a:lnTo>
                    <a:pt x="16764" y="115570"/>
                  </a:lnTo>
                  <a:lnTo>
                    <a:pt x="12573" y="118364"/>
                  </a:lnTo>
                  <a:cubicBezTo>
                    <a:pt x="10033" y="114173"/>
                    <a:pt x="7747" y="109855"/>
                    <a:pt x="5842" y="105156"/>
                  </a:cubicBezTo>
                  <a:lnTo>
                    <a:pt x="10541" y="103251"/>
                  </a:lnTo>
                  <a:lnTo>
                    <a:pt x="5842" y="105156"/>
                  </a:lnTo>
                  <a:cubicBezTo>
                    <a:pt x="3937" y="100584"/>
                    <a:pt x="2413" y="95885"/>
                    <a:pt x="1524" y="90932"/>
                  </a:cubicBezTo>
                  <a:lnTo>
                    <a:pt x="1524" y="90932"/>
                  </a:lnTo>
                  <a:lnTo>
                    <a:pt x="1524" y="90932"/>
                  </a:lnTo>
                  <a:cubicBezTo>
                    <a:pt x="508" y="85979"/>
                    <a:pt x="0" y="81026"/>
                    <a:pt x="0" y="76073"/>
                  </a:cubicBezTo>
                  <a:lnTo>
                    <a:pt x="5080" y="76073"/>
                  </a:lnTo>
                  <a:lnTo>
                    <a:pt x="0" y="76073"/>
                  </a:lnTo>
                  <a:cubicBezTo>
                    <a:pt x="0" y="71120"/>
                    <a:pt x="508" y="66167"/>
                    <a:pt x="1524" y="61214"/>
                  </a:cubicBezTo>
                  <a:lnTo>
                    <a:pt x="6477" y="62230"/>
                  </a:lnTo>
                  <a:lnTo>
                    <a:pt x="1524" y="61214"/>
                  </a:lnTo>
                  <a:cubicBezTo>
                    <a:pt x="2540" y="56261"/>
                    <a:pt x="3937" y="51562"/>
                    <a:pt x="5842" y="46990"/>
                  </a:cubicBezTo>
                  <a:lnTo>
                    <a:pt x="5842" y="46990"/>
                  </a:lnTo>
                  <a:lnTo>
                    <a:pt x="5842" y="46990"/>
                  </a:lnTo>
                  <a:cubicBezTo>
                    <a:pt x="7747" y="42418"/>
                    <a:pt x="10160" y="37973"/>
                    <a:pt x="12827" y="33782"/>
                  </a:cubicBezTo>
                  <a:lnTo>
                    <a:pt x="12827" y="33782"/>
                  </a:lnTo>
                  <a:lnTo>
                    <a:pt x="12827" y="33782"/>
                  </a:lnTo>
                  <a:cubicBezTo>
                    <a:pt x="15621" y="29591"/>
                    <a:pt x="18796" y="25781"/>
                    <a:pt x="22352" y="22225"/>
                  </a:cubicBezTo>
                  <a:lnTo>
                    <a:pt x="25908" y="25781"/>
                  </a:lnTo>
                  <a:lnTo>
                    <a:pt x="22352" y="22225"/>
                  </a:lnTo>
                  <a:cubicBezTo>
                    <a:pt x="25908" y="18669"/>
                    <a:pt x="29718" y="15494"/>
                    <a:pt x="33909" y="12700"/>
                  </a:cubicBezTo>
                  <a:lnTo>
                    <a:pt x="36703" y="16891"/>
                  </a:lnTo>
                  <a:lnTo>
                    <a:pt x="33909" y="12700"/>
                  </a:lnTo>
                  <a:cubicBezTo>
                    <a:pt x="37973" y="10033"/>
                    <a:pt x="42418" y="7747"/>
                    <a:pt x="46990" y="5842"/>
                  </a:cubicBezTo>
                  <a:lnTo>
                    <a:pt x="46990" y="5842"/>
                  </a:lnTo>
                  <a:lnTo>
                    <a:pt x="46990" y="5842"/>
                  </a:lnTo>
                  <a:cubicBezTo>
                    <a:pt x="51562" y="3937"/>
                    <a:pt x="56388" y="2413"/>
                    <a:pt x="61214" y="1524"/>
                  </a:cubicBezTo>
                  <a:lnTo>
                    <a:pt x="61214" y="1524"/>
                  </a:lnTo>
                  <a:lnTo>
                    <a:pt x="61214" y="1524"/>
                  </a:lnTo>
                  <a:cubicBezTo>
                    <a:pt x="66167" y="508"/>
                    <a:pt x="71120" y="0"/>
                    <a:pt x="76073" y="0"/>
                  </a:cubicBezTo>
                  <a:lnTo>
                    <a:pt x="76073" y="5080"/>
                  </a:lnTo>
                  <a:lnTo>
                    <a:pt x="76073" y="0"/>
                  </a:lnTo>
                  <a:cubicBezTo>
                    <a:pt x="81026" y="0"/>
                    <a:pt x="85979" y="508"/>
                    <a:pt x="90932" y="1524"/>
                  </a:cubicBezTo>
                  <a:lnTo>
                    <a:pt x="90932" y="1524"/>
                  </a:lnTo>
                  <a:lnTo>
                    <a:pt x="90932" y="1524"/>
                  </a:lnTo>
                  <a:cubicBezTo>
                    <a:pt x="95885" y="2540"/>
                    <a:pt x="100584" y="3937"/>
                    <a:pt x="105156" y="5842"/>
                  </a:cubicBezTo>
                  <a:lnTo>
                    <a:pt x="105156" y="5842"/>
                  </a:lnTo>
                  <a:lnTo>
                    <a:pt x="105156" y="5842"/>
                  </a:lnTo>
                  <a:cubicBezTo>
                    <a:pt x="109728" y="7747"/>
                    <a:pt x="114173" y="10160"/>
                    <a:pt x="118364" y="12827"/>
                  </a:cubicBezTo>
                  <a:lnTo>
                    <a:pt x="115570" y="17018"/>
                  </a:lnTo>
                  <a:lnTo>
                    <a:pt x="118364" y="12827"/>
                  </a:lnTo>
                  <a:cubicBezTo>
                    <a:pt x="122555" y="15621"/>
                    <a:pt x="126365" y="18796"/>
                    <a:pt x="129921" y="22352"/>
                  </a:cubicBezTo>
                  <a:lnTo>
                    <a:pt x="126365" y="25908"/>
                  </a:lnTo>
                  <a:lnTo>
                    <a:pt x="129921" y="22352"/>
                  </a:lnTo>
                  <a:cubicBezTo>
                    <a:pt x="133477" y="25908"/>
                    <a:pt x="136652" y="29718"/>
                    <a:pt x="139446" y="33909"/>
                  </a:cubicBezTo>
                  <a:lnTo>
                    <a:pt x="135255" y="36703"/>
                  </a:lnTo>
                  <a:lnTo>
                    <a:pt x="139446" y="33909"/>
                  </a:lnTo>
                  <a:cubicBezTo>
                    <a:pt x="142240" y="38100"/>
                    <a:pt x="144526" y="42418"/>
                    <a:pt x="146431" y="47117"/>
                  </a:cubicBezTo>
                  <a:lnTo>
                    <a:pt x="141732" y="49022"/>
                  </a:lnTo>
                  <a:lnTo>
                    <a:pt x="146431" y="47117"/>
                  </a:lnTo>
                  <a:cubicBezTo>
                    <a:pt x="148336" y="51689"/>
                    <a:pt x="149733" y="56515"/>
                    <a:pt x="150749" y="61341"/>
                  </a:cubicBezTo>
                  <a:lnTo>
                    <a:pt x="150749" y="61341"/>
                  </a:lnTo>
                  <a:lnTo>
                    <a:pt x="150749" y="61341"/>
                  </a:lnTo>
                  <a:cubicBezTo>
                    <a:pt x="151765" y="66294"/>
                    <a:pt x="152273" y="71247"/>
                    <a:pt x="152273" y="76200"/>
                  </a:cubicBezTo>
                  <a:lnTo>
                    <a:pt x="147193" y="76200"/>
                  </a:lnTo>
                  <a:lnTo>
                    <a:pt x="152273" y="76200"/>
                  </a:lnTo>
                  <a:moveTo>
                    <a:pt x="142113" y="76200"/>
                  </a:moveTo>
                  <a:cubicBezTo>
                    <a:pt x="142113" y="71882"/>
                    <a:pt x="141732" y="67564"/>
                    <a:pt x="140843" y="63373"/>
                  </a:cubicBezTo>
                  <a:lnTo>
                    <a:pt x="145796" y="62357"/>
                  </a:lnTo>
                  <a:lnTo>
                    <a:pt x="140843" y="63373"/>
                  </a:lnTo>
                  <a:cubicBezTo>
                    <a:pt x="139954" y="59182"/>
                    <a:pt x="138811" y="54991"/>
                    <a:pt x="137033" y="51054"/>
                  </a:cubicBezTo>
                  <a:lnTo>
                    <a:pt x="137033" y="51054"/>
                  </a:lnTo>
                  <a:lnTo>
                    <a:pt x="137033" y="51054"/>
                  </a:lnTo>
                  <a:cubicBezTo>
                    <a:pt x="135382" y="46990"/>
                    <a:pt x="133350" y="43307"/>
                    <a:pt x="130937" y="39624"/>
                  </a:cubicBezTo>
                  <a:lnTo>
                    <a:pt x="130937" y="39624"/>
                  </a:lnTo>
                  <a:lnTo>
                    <a:pt x="130937" y="39624"/>
                  </a:lnTo>
                  <a:cubicBezTo>
                    <a:pt x="128524" y="36068"/>
                    <a:pt x="125857" y="32639"/>
                    <a:pt x="122682" y="29591"/>
                  </a:cubicBezTo>
                  <a:lnTo>
                    <a:pt x="122682" y="29591"/>
                  </a:lnTo>
                  <a:lnTo>
                    <a:pt x="122682" y="29591"/>
                  </a:lnTo>
                  <a:cubicBezTo>
                    <a:pt x="119634" y="26543"/>
                    <a:pt x="116332" y="23749"/>
                    <a:pt x="112649" y="21336"/>
                  </a:cubicBezTo>
                  <a:cubicBezTo>
                    <a:pt x="108966" y="18923"/>
                    <a:pt x="105283" y="16891"/>
                    <a:pt x="101219" y="15240"/>
                  </a:cubicBezTo>
                  <a:lnTo>
                    <a:pt x="103251" y="10541"/>
                  </a:lnTo>
                  <a:lnTo>
                    <a:pt x="101346" y="15240"/>
                  </a:lnTo>
                  <a:cubicBezTo>
                    <a:pt x="97282" y="13462"/>
                    <a:pt x="93218" y="12319"/>
                    <a:pt x="88900" y="11430"/>
                  </a:cubicBezTo>
                  <a:lnTo>
                    <a:pt x="89916" y="6477"/>
                  </a:lnTo>
                  <a:lnTo>
                    <a:pt x="88900" y="11430"/>
                  </a:lnTo>
                  <a:cubicBezTo>
                    <a:pt x="84709" y="10541"/>
                    <a:pt x="80391" y="10160"/>
                    <a:pt x="76073" y="10160"/>
                  </a:cubicBezTo>
                  <a:cubicBezTo>
                    <a:pt x="71755" y="10160"/>
                    <a:pt x="67437" y="10541"/>
                    <a:pt x="63246" y="11430"/>
                  </a:cubicBezTo>
                  <a:lnTo>
                    <a:pt x="62230" y="6477"/>
                  </a:lnTo>
                  <a:lnTo>
                    <a:pt x="63246" y="11430"/>
                  </a:lnTo>
                  <a:cubicBezTo>
                    <a:pt x="59055" y="12319"/>
                    <a:pt x="54864" y="13462"/>
                    <a:pt x="50927" y="15240"/>
                  </a:cubicBezTo>
                  <a:lnTo>
                    <a:pt x="48895" y="10541"/>
                  </a:lnTo>
                  <a:lnTo>
                    <a:pt x="50800" y="15113"/>
                  </a:lnTo>
                  <a:cubicBezTo>
                    <a:pt x="46736" y="16764"/>
                    <a:pt x="43053" y="18796"/>
                    <a:pt x="39370" y="21209"/>
                  </a:cubicBezTo>
                  <a:cubicBezTo>
                    <a:pt x="35687" y="23622"/>
                    <a:pt x="32385" y="26289"/>
                    <a:pt x="29337" y="29464"/>
                  </a:cubicBezTo>
                  <a:lnTo>
                    <a:pt x="29337" y="29464"/>
                  </a:lnTo>
                  <a:lnTo>
                    <a:pt x="29337" y="29464"/>
                  </a:lnTo>
                  <a:cubicBezTo>
                    <a:pt x="26289" y="32512"/>
                    <a:pt x="23495" y="35814"/>
                    <a:pt x="21082" y="39497"/>
                  </a:cubicBezTo>
                  <a:lnTo>
                    <a:pt x="16891" y="36703"/>
                  </a:lnTo>
                  <a:lnTo>
                    <a:pt x="21082" y="39497"/>
                  </a:lnTo>
                  <a:cubicBezTo>
                    <a:pt x="18669" y="43053"/>
                    <a:pt x="16637" y="46863"/>
                    <a:pt x="14986" y="50927"/>
                  </a:cubicBezTo>
                  <a:lnTo>
                    <a:pt x="10541" y="48895"/>
                  </a:lnTo>
                  <a:lnTo>
                    <a:pt x="15113" y="50800"/>
                  </a:lnTo>
                  <a:cubicBezTo>
                    <a:pt x="13462" y="54864"/>
                    <a:pt x="12192" y="58928"/>
                    <a:pt x="11303" y="63119"/>
                  </a:cubicBezTo>
                  <a:cubicBezTo>
                    <a:pt x="10414" y="67310"/>
                    <a:pt x="10160" y="71755"/>
                    <a:pt x="10160" y="76073"/>
                  </a:cubicBezTo>
                  <a:lnTo>
                    <a:pt x="10160" y="76073"/>
                  </a:lnTo>
                  <a:lnTo>
                    <a:pt x="10160" y="76073"/>
                  </a:lnTo>
                  <a:cubicBezTo>
                    <a:pt x="10160" y="80391"/>
                    <a:pt x="10541" y="84709"/>
                    <a:pt x="11430" y="88900"/>
                  </a:cubicBezTo>
                  <a:lnTo>
                    <a:pt x="6477" y="89916"/>
                  </a:lnTo>
                  <a:lnTo>
                    <a:pt x="11430" y="88900"/>
                  </a:lnTo>
                  <a:cubicBezTo>
                    <a:pt x="12319" y="93091"/>
                    <a:pt x="13462" y="97282"/>
                    <a:pt x="15240" y="101219"/>
                  </a:cubicBezTo>
                  <a:lnTo>
                    <a:pt x="15240" y="101219"/>
                  </a:lnTo>
                  <a:lnTo>
                    <a:pt x="15240" y="101219"/>
                  </a:lnTo>
                  <a:cubicBezTo>
                    <a:pt x="16891" y="105283"/>
                    <a:pt x="18923" y="108966"/>
                    <a:pt x="21336" y="112649"/>
                  </a:cubicBezTo>
                  <a:lnTo>
                    <a:pt x="21336" y="112649"/>
                  </a:lnTo>
                  <a:lnTo>
                    <a:pt x="21336" y="112649"/>
                  </a:lnTo>
                  <a:cubicBezTo>
                    <a:pt x="23749" y="116205"/>
                    <a:pt x="26416" y="119634"/>
                    <a:pt x="29591" y="122682"/>
                  </a:cubicBezTo>
                  <a:lnTo>
                    <a:pt x="29591" y="122682"/>
                  </a:lnTo>
                  <a:lnTo>
                    <a:pt x="29591" y="122682"/>
                  </a:lnTo>
                  <a:cubicBezTo>
                    <a:pt x="32639" y="125730"/>
                    <a:pt x="35941" y="128524"/>
                    <a:pt x="39624" y="130937"/>
                  </a:cubicBezTo>
                  <a:cubicBezTo>
                    <a:pt x="43307" y="133350"/>
                    <a:pt x="46990" y="135382"/>
                    <a:pt x="51054" y="137033"/>
                  </a:cubicBezTo>
                  <a:lnTo>
                    <a:pt x="51054" y="137033"/>
                  </a:lnTo>
                  <a:lnTo>
                    <a:pt x="51054" y="137033"/>
                  </a:lnTo>
                  <a:cubicBezTo>
                    <a:pt x="55118" y="138684"/>
                    <a:pt x="59182" y="139954"/>
                    <a:pt x="63373" y="140843"/>
                  </a:cubicBezTo>
                  <a:lnTo>
                    <a:pt x="63373" y="140843"/>
                  </a:lnTo>
                  <a:lnTo>
                    <a:pt x="63373" y="140843"/>
                  </a:lnTo>
                  <a:cubicBezTo>
                    <a:pt x="67564" y="141732"/>
                    <a:pt x="71882" y="142113"/>
                    <a:pt x="76200" y="142113"/>
                  </a:cubicBezTo>
                  <a:lnTo>
                    <a:pt x="76200" y="147193"/>
                  </a:lnTo>
                  <a:lnTo>
                    <a:pt x="76200" y="142113"/>
                  </a:lnTo>
                  <a:cubicBezTo>
                    <a:pt x="80518" y="142113"/>
                    <a:pt x="84836" y="141732"/>
                    <a:pt x="89027" y="140843"/>
                  </a:cubicBezTo>
                  <a:cubicBezTo>
                    <a:pt x="93218" y="139954"/>
                    <a:pt x="97409" y="138811"/>
                    <a:pt x="101346" y="137033"/>
                  </a:cubicBezTo>
                  <a:cubicBezTo>
                    <a:pt x="105283" y="135255"/>
                    <a:pt x="109093" y="133350"/>
                    <a:pt x="112776" y="130937"/>
                  </a:cubicBezTo>
                  <a:cubicBezTo>
                    <a:pt x="116459" y="128524"/>
                    <a:pt x="119761" y="125857"/>
                    <a:pt x="122809" y="122682"/>
                  </a:cubicBezTo>
                  <a:lnTo>
                    <a:pt x="122809" y="122682"/>
                  </a:lnTo>
                  <a:lnTo>
                    <a:pt x="122809" y="122682"/>
                  </a:lnTo>
                  <a:cubicBezTo>
                    <a:pt x="125857" y="119634"/>
                    <a:pt x="128651" y="116332"/>
                    <a:pt x="131064" y="112649"/>
                  </a:cubicBezTo>
                  <a:lnTo>
                    <a:pt x="131064" y="112649"/>
                  </a:lnTo>
                  <a:lnTo>
                    <a:pt x="131064" y="112649"/>
                  </a:lnTo>
                  <a:cubicBezTo>
                    <a:pt x="133477" y="109093"/>
                    <a:pt x="135509" y="105283"/>
                    <a:pt x="137160" y="101219"/>
                  </a:cubicBezTo>
                  <a:lnTo>
                    <a:pt x="137160" y="101219"/>
                  </a:lnTo>
                  <a:lnTo>
                    <a:pt x="137160" y="101219"/>
                  </a:lnTo>
                  <a:cubicBezTo>
                    <a:pt x="138811" y="97155"/>
                    <a:pt x="140081" y="93091"/>
                    <a:pt x="140970" y="88900"/>
                  </a:cubicBezTo>
                  <a:lnTo>
                    <a:pt x="145923" y="89916"/>
                  </a:lnTo>
                  <a:lnTo>
                    <a:pt x="140716" y="88900"/>
                  </a:lnTo>
                  <a:cubicBezTo>
                    <a:pt x="141605" y="84709"/>
                    <a:pt x="141986" y="80391"/>
                    <a:pt x="141986" y="76073"/>
                  </a:cubicBezTo>
                  <a:close/>
                </a:path>
              </a:pathLst>
            </a:custGeom>
            <a:solidFill>
              <a:srgbClr val="FEFFFF"/>
            </a:solidFill>
          </p:spPr>
        </p:sp>
      </p:grpSp>
      <p:grpSp>
        <p:nvGrpSpPr>
          <p:cNvPr name="Group 16" id="16"/>
          <p:cNvGrpSpPr>
            <a:grpSpLocks noChangeAspect="true"/>
          </p:cNvGrpSpPr>
          <p:nvPr/>
        </p:nvGrpSpPr>
        <p:grpSpPr>
          <a:xfrm rot="0">
            <a:off x="1759849" y="4205040"/>
            <a:ext cx="152181" cy="152181"/>
            <a:chOff x="0" y="0"/>
            <a:chExt cx="152184" cy="152184"/>
          </a:xfrm>
        </p:grpSpPr>
        <p:sp>
          <p:nvSpPr>
            <p:cNvPr name="Freeform 17" id="17"/>
            <p:cNvSpPr/>
            <p:nvPr/>
          </p:nvSpPr>
          <p:spPr>
            <a:xfrm flipH="false" flipV="false" rot="0">
              <a:off x="0" y="0"/>
              <a:ext cx="152273" cy="152273"/>
            </a:xfrm>
            <a:custGeom>
              <a:avLst/>
              <a:gdLst/>
              <a:ahLst/>
              <a:cxnLst/>
              <a:rect r="r" b="b" t="t" l="l"/>
              <a:pathLst>
                <a:path h="152273" w="152273">
                  <a:moveTo>
                    <a:pt x="152146" y="76073"/>
                  </a:moveTo>
                  <a:cubicBezTo>
                    <a:pt x="152146" y="81026"/>
                    <a:pt x="151638" y="85979"/>
                    <a:pt x="150622" y="90932"/>
                  </a:cubicBezTo>
                  <a:lnTo>
                    <a:pt x="150622" y="90932"/>
                  </a:lnTo>
                  <a:lnTo>
                    <a:pt x="150622" y="90932"/>
                  </a:lnTo>
                  <a:cubicBezTo>
                    <a:pt x="149606" y="95885"/>
                    <a:pt x="148209" y="100584"/>
                    <a:pt x="146304" y="105156"/>
                  </a:cubicBezTo>
                  <a:lnTo>
                    <a:pt x="141605" y="103251"/>
                  </a:lnTo>
                  <a:lnTo>
                    <a:pt x="146304" y="105156"/>
                  </a:lnTo>
                  <a:cubicBezTo>
                    <a:pt x="144399" y="109728"/>
                    <a:pt x="141986" y="114173"/>
                    <a:pt x="139319" y="118364"/>
                  </a:cubicBezTo>
                  <a:lnTo>
                    <a:pt x="135128" y="115570"/>
                  </a:lnTo>
                  <a:lnTo>
                    <a:pt x="139319" y="118364"/>
                  </a:lnTo>
                  <a:cubicBezTo>
                    <a:pt x="136525" y="122555"/>
                    <a:pt x="133350" y="126365"/>
                    <a:pt x="129794" y="129921"/>
                  </a:cubicBezTo>
                  <a:lnTo>
                    <a:pt x="126238" y="126365"/>
                  </a:lnTo>
                  <a:lnTo>
                    <a:pt x="129794" y="129921"/>
                  </a:lnTo>
                  <a:cubicBezTo>
                    <a:pt x="126238" y="133477"/>
                    <a:pt x="122428" y="136652"/>
                    <a:pt x="118237" y="139446"/>
                  </a:cubicBezTo>
                  <a:lnTo>
                    <a:pt x="115443" y="135255"/>
                  </a:lnTo>
                  <a:lnTo>
                    <a:pt x="118237" y="139446"/>
                  </a:lnTo>
                  <a:cubicBezTo>
                    <a:pt x="114046" y="142240"/>
                    <a:pt x="109728" y="144526"/>
                    <a:pt x="105029" y="146431"/>
                  </a:cubicBezTo>
                  <a:lnTo>
                    <a:pt x="105029" y="146431"/>
                  </a:lnTo>
                  <a:lnTo>
                    <a:pt x="105029" y="146431"/>
                  </a:lnTo>
                  <a:cubicBezTo>
                    <a:pt x="100457" y="148336"/>
                    <a:pt x="95631" y="149733"/>
                    <a:pt x="90805" y="150749"/>
                  </a:cubicBezTo>
                  <a:lnTo>
                    <a:pt x="89789" y="145796"/>
                  </a:lnTo>
                  <a:lnTo>
                    <a:pt x="90805" y="150749"/>
                  </a:lnTo>
                  <a:cubicBezTo>
                    <a:pt x="85852" y="151765"/>
                    <a:pt x="80899" y="152273"/>
                    <a:pt x="75946" y="152273"/>
                  </a:cubicBezTo>
                  <a:lnTo>
                    <a:pt x="75946" y="147193"/>
                  </a:lnTo>
                  <a:lnTo>
                    <a:pt x="75946" y="152273"/>
                  </a:lnTo>
                  <a:cubicBezTo>
                    <a:pt x="70993" y="152273"/>
                    <a:pt x="66040" y="151765"/>
                    <a:pt x="61087" y="150749"/>
                  </a:cubicBezTo>
                  <a:lnTo>
                    <a:pt x="62103" y="145796"/>
                  </a:lnTo>
                  <a:lnTo>
                    <a:pt x="61087" y="150749"/>
                  </a:lnTo>
                  <a:cubicBezTo>
                    <a:pt x="56134" y="149733"/>
                    <a:pt x="51435" y="148336"/>
                    <a:pt x="46863" y="146431"/>
                  </a:cubicBezTo>
                  <a:lnTo>
                    <a:pt x="46863" y="146431"/>
                  </a:lnTo>
                  <a:lnTo>
                    <a:pt x="46863" y="146431"/>
                  </a:lnTo>
                  <a:cubicBezTo>
                    <a:pt x="42291" y="144526"/>
                    <a:pt x="37846" y="142113"/>
                    <a:pt x="33655" y="139446"/>
                  </a:cubicBezTo>
                  <a:lnTo>
                    <a:pt x="36449" y="135255"/>
                  </a:lnTo>
                  <a:lnTo>
                    <a:pt x="33655" y="139446"/>
                  </a:lnTo>
                  <a:cubicBezTo>
                    <a:pt x="29464" y="136652"/>
                    <a:pt x="25654" y="133477"/>
                    <a:pt x="22098" y="129921"/>
                  </a:cubicBezTo>
                  <a:lnTo>
                    <a:pt x="25654" y="126365"/>
                  </a:lnTo>
                  <a:lnTo>
                    <a:pt x="22098" y="129921"/>
                  </a:lnTo>
                  <a:cubicBezTo>
                    <a:pt x="18542" y="126365"/>
                    <a:pt x="15367" y="122555"/>
                    <a:pt x="12573" y="118364"/>
                  </a:cubicBezTo>
                  <a:lnTo>
                    <a:pt x="16764" y="115570"/>
                  </a:lnTo>
                  <a:lnTo>
                    <a:pt x="12573" y="118364"/>
                  </a:lnTo>
                  <a:cubicBezTo>
                    <a:pt x="10033" y="114173"/>
                    <a:pt x="7747" y="109855"/>
                    <a:pt x="5842" y="105156"/>
                  </a:cubicBezTo>
                  <a:lnTo>
                    <a:pt x="10541" y="103251"/>
                  </a:lnTo>
                  <a:lnTo>
                    <a:pt x="5842" y="105156"/>
                  </a:lnTo>
                  <a:cubicBezTo>
                    <a:pt x="3937" y="100584"/>
                    <a:pt x="2413" y="95885"/>
                    <a:pt x="1524" y="90932"/>
                  </a:cubicBezTo>
                  <a:lnTo>
                    <a:pt x="6477" y="89916"/>
                  </a:lnTo>
                  <a:lnTo>
                    <a:pt x="1524" y="90932"/>
                  </a:lnTo>
                  <a:cubicBezTo>
                    <a:pt x="508" y="85979"/>
                    <a:pt x="0" y="81026"/>
                    <a:pt x="0" y="76073"/>
                  </a:cubicBezTo>
                  <a:lnTo>
                    <a:pt x="5080" y="76073"/>
                  </a:lnTo>
                  <a:lnTo>
                    <a:pt x="0" y="76073"/>
                  </a:lnTo>
                  <a:cubicBezTo>
                    <a:pt x="0" y="71120"/>
                    <a:pt x="508" y="66167"/>
                    <a:pt x="1524" y="61214"/>
                  </a:cubicBezTo>
                  <a:lnTo>
                    <a:pt x="1524" y="61214"/>
                  </a:lnTo>
                  <a:lnTo>
                    <a:pt x="1524" y="61214"/>
                  </a:lnTo>
                  <a:cubicBezTo>
                    <a:pt x="2540" y="56261"/>
                    <a:pt x="3937" y="51562"/>
                    <a:pt x="5842" y="46990"/>
                  </a:cubicBezTo>
                  <a:lnTo>
                    <a:pt x="5842" y="46990"/>
                  </a:lnTo>
                  <a:lnTo>
                    <a:pt x="5842" y="46990"/>
                  </a:lnTo>
                  <a:cubicBezTo>
                    <a:pt x="7747" y="42418"/>
                    <a:pt x="10160" y="37973"/>
                    <a:pt x="12827" y="33782"/>
                  </a:cubicBezTo>
                  <a:lnTo>
                    <a:pt x="17018" y="36576"/>
                  </a:lnTo>
                  <a:lnTo>
                    <a:pt x="12827" y="33782"/>
                  </a:lnTo>
                  <a:cubicBezTo>
                    <a:pt x="15621" y="29591"/>
                    <a:pt x="18796" y="25781"/>
                    <a:pt x="22352" y="22225"/>
                  </a:cubicBezTo>
                  <a:lnTo>
                    <a:pt x="22352" y="22225"/>
                  </a:lnTo>
                  <a:lnTo>
                    <a:pt x="22352" y="22225"/>
                  </a:lnTo>
                  <a:cubicBezTo>
                    <a:pt x="25908" y="18669"/>
                    <a:pt x="29718" y="15494"/>
                    <a:pt x="33909" y="12700"/>
                  </a:cubicBezTo>
                  <a:lnTo>
                    <a:pt x="36703" y="16891"/>
                  </a:lnTo>
                  <a:lnTo>
                    <a:pt x="33909" y="12700"/>
                  </a:lnTo>
                  <a:cubicBezTo>
                    <a:pt x="37973" y="10033"/>
                    <a:pt x="42418" y="7747"/>
                    <a:pt x="46990" y="5842"/>
                  </a:cubicBezTo>
                  <a:lnTo>
                    <a:pt x="48895" y="10541"/>
                  </a:lnTo>
                  <a:lnTo>
                    <a:pt x="46990" y="5842"/>
                  </a:lnTo>
                  <a:cubicBezTo>
                    <a:pt x="51562" y="3937"/>
                    <a:pt x="56388" y="2413"/>
                    <a:pt x="61214" y="1524"/>
                  </a:cubicBezTo>
                  <a:lnTo>
                    <a:pt x="61214" y="1524"/>
                  </a:lnTo>
                  <a:lnTo>
                    <a:pt x="61214" y="1524"/>
                  </a:lnTo>
                  <a:cubicBezTo>
                    <a:pt x="66167" y="508"/>
                    <a:pt x="71120" y="0"/>
                    <a:pt x="76073" y="0"/>
                  </a:cubicBezTo>
                  <a:lnTo>
                    <a:pt x="76073" y="5080"/>
                  </a:lnTo>
                  <a:lnTo>
                    <a:pt x="76073" y="0"/>
                  </a:lnTo>
                  <a:cubicBezTo>
                    <a:pt x="81026" y="0"/>
                    <a:pt x="85979" y="508"/>
                    <a:pt x="90932" y="1524"/>
                  </a:cubicBezTo>
                  <a:lnTo>
                    <a:pt x="90932" y="1524"/>
                  </a:lnTo>
                  <a:lnTo>
                    <a:pt x="90932" y="1524"/>
                  </a:lnTo>
                  <a:cubicBezTo>
                    <a:pt x="95885" y="2540"/>
                    <a:pt x="100584" y="3937"/>
                    <a:pt x="105156" y="5842"/>
                  </a:cubicBezTo>
                  <a:lnTo>
                    <a:pt x="103251" y="10541"/>
                  </a:lnTo>
                  <a:lnTo>
                    <a:pt x="105156" y="5842"/>
                  </a:lnTo>
                  <a:cubicBezTo>
                    <a:pt x="109728" y="7747"/>
                    <a:pt x="114173" y="10160"/>
                    <a:pt x="118364" y="12827"/>
                  </a:cubicBezTo>
                  <a:lnTo>
                    <a:pt x="115570" y="17018"/>
                  </a:lnTo>
                  <a:lnTo>
                    <a:pt x="118364" y="12827"/>
                  </a:lnTo>
                  <a:cubicBezTo>
                    <a:pt x="122555" y="15621"/>
                    <a:pt x="126365" y="18796"/>
                    <a:pt x="129921" y="22352"/>
                  </a:cubicBezTo>
                  <a:lnTo>
                    <a:pt x="129921" y="22352"/>
                  </a:lnTo>
                  <a:lnTo>
                    <a:pt x="129921" y="22352"/>
                  </a:lnTo>
                  <a:cubicBezTo>
                    <a:pt x="133477" y="25908"/>
                    <a:pt x="136652" y="29718"/>
                    <a:pt x="139446" y="33909"/>
                  </a:cubicBezTo>
                  <a:lnTo>
                    <a:pt x="135255" y="36703"/>
                  </a:lnTo>
                  <a:lnTo>
                    <a:pt x="139446" y="33909"/>
                  </a:lnTo>
                  <a:cubicBezTo>
                    <a:pt x="142240" y="38100"/>
                    <a:pt x="144526" y="42418"/>
                    <a:pt x="146431" y="47117"/>
                  </a:cubicBezTo>
                  <a:lnTo>
                    <a:pt x="141732" y="49022"/>
                  </a:lnTo>
                  <a:lnTo>
                    <a:pt x="146431" y="47117"/>
                  </a:lnTo>
                  <a:cubicBezTo>
                    <a:pt x="148336" y="51689"/>
                    <a:pt x="149733" y="56515"/>
                    <a:pt x="150749" y="61341"/>
                  </a:cubicBezTo>
                  <a:lnTo>
                    <a:pt x="150749" y="61341"/>
                  </a:lnTo>
                  <a:lnTo>
                    <a:pt x="150749" y="61341"/>
                  </a:lnTo>
                  <a:cubicBezTo>
                    <a:pt x="151765" y="66294"/>
                    <a:pt x="152273" y="71247"/>
                    <a:pt x="152273" y="76200"/>
                  </a:cubicBezTo>
                  <a:lnTo>
                    <a:pt x="147193" y="76200"/>
                  </a:lnTo>
                  <a:lnTo>
                    <a:pt x="152273" y="76200"/>
                  </a:lnTo>
                  <a:moveTo>
                    <a:pt x="142113" y="76200"/>
                  </a:moveTo>
                  <a:cubicBezTo>
                    <a:pt x="142113" y="71882"/>
                    <a:pt x="141732" y="67564"/>
                    <a:pt x="140843" y="63373"/>
                  </a:cubicBezTo>
                  <a:lnTo>
                    <a:pt x="145796" y="62357"/>
                  </a:lnTo>
                  <a:lnTo>
                    <a:pt x="140843" y="63373"/>
                  </a:lnTo>
                  <a:cubicBezTo>
                    <a:pt x="139954" y="59182"/>
                    <a:pt x="138811" y="54991"/>
                    <a:pt x="137033" y="51054"/>
                  </a:cubicBezTo>
                  <a:cubicBezTo>
                    <a:pt x="135255" y="47117"/>
                    <a:pt x="133350" y="43307"/>
                    <a:pt x="130937" y="39624"/>
                  </a:cubicBezTo>
                  <a:lnTo>
                    <a:pt x="130937" y="39624"/>
                  </a:lnTo>
                  <a:lnTo>
                    <a:pt x="130937" y="39624"/>
                  </a:lnTo>
                  <a:cubicBezTo>
                    <a:pt x="128524" y="36068"/>
                    <a:pt x="125857" y="32639"/>
                    <a:pt x="122682" y="29591"/>
                  </a:cubicBezTo>
                  <a:lnTo>
                    <a:pt x="126238" y="26035"/>
                  </a:lnTo>
                  <a:lnTo>
                    <a:pt x="122682" y="29591"/>
                  </a:lnTo>
                  <a:cubicBezTo>
                    <a:pt x="119634" y="26543"/>
                    <a:pt x="116332" y="23749"/>
                    <a:pt x="112649" y="21336"/>
                  </a:cubicBezTo>
                  <a:cubicBezTo>
                    <a:pt x="108966" y="18923"/>
                    <a:pt x="105283" y="16891"/>
                    <a:pt x="101219" y="15240"/>
                  </a:cubicBezTo>
                  <a:cubicBezTo>
                    <a:pt x="97155" y="13589"/>
                    <a:pt x="93218" y="12319"/>
                    <a:pt x="88900" y="11430"/>
                  </a:cubicBezTo>
                  <a:lnTo>
                    <a:pt x="89916" y="6477"/>
                  </a:lnTo>
                  <a:lnTo>
                    <a:pt x="88900" y="11430"/>
                  </a:lnTo>
                  <a:cubicBezTo>
                    <a:pt x="84709" y="10541"/>
                    <a:pt x="80391" y="10160"/>
                    <a:pt x="76073" y="10160"/>
                  </a:cubicBezTo>
                  <a:cubicBezTo>
                    <a:pt x="71755" y="10160"/>
                    <a:pt x="67437" y="10541"/>
                    <a:pt x="63246" y="11430"/>
                  </a:cubicBezTo>
                  <a:lnTo>
                    <a:pt x="62230" y="6477"/>
                  </a:lnTo>
                  <a:lnTo>
                    <a:pt x="63246" y="11430"/>
                  </a:lnTo>
                  <a:cubicBezTo>
                    <a:pt x="59055" y="12319"/>
                    <a:pt x="54864" y="13589"/>
                    <a:pt x="50927" y="15240"/>
                  </a:cubicBezTo>
                  <a:cubicBezTo>
                    <a:pt x="46990" y="16891"/>
                    <a:pt x="43180" y="18923"/>
                    <a:pt x="39497" y="21336"/>
                  </a:cubicBezTo>
                  <a:cubicBezTo>
                    <a:pt x="35814" y="23749"/>
                    <a:pt x="32512" y="26416"/>
                    <a:pt x="29464" y="29591"/>
                  </a:cubicBezTo>
                  <a:lnTo>
                    <a:pt x="25908" y="26035"/>
                  </a:lnTo>
                  <a:lnTo>
                    <a:pt x="29464" y="29591"/>
                  </a:lnTo>
                  <a:cubicBezTo>
                    <a:pt x="26416" y="32639"/>
                    <a:pt x="23622" y="35941"/>
                    <a:pt x="21209" y="39624"/>
                  </a:cubicBezTo>
                  <a:cubicBezTo>
                    <a:pt x="18796" y="43307"/>
                    <a:pt x="16764" y="46990"/>
                    <a:pt x="15113" y="51054"/>
                  </a:cubicBezTo>
                  <a:lnTo>
                    <a:pt x="10541" y="48895"/>
                  </a:lnTo>
                  <a:lnTo>
                    <a:pt x="15113" y="50800"/>
                  </a:lnTo>
                  <a:cubicBezTo>
                    <a:pt x="13462" y="54864"/>
                    <a:pt x="12192" y="58928"/>
                    <a:pt x="11303" y="63119"/>
                  </a:cubicBezTo>
                  <a:lnTo>
                    <a:pt x="6477" y="62230"/>
                  </a:lnTo>
                  <a:lnTo>
                    <a:pt x="11430" y="63246"/>
                  </a:lnTo>
                  <a:cubicBezTo>
                    <a:pt x="10541" y="67437"/>
                    <a:pt x="10160" y="71755"/>
                    <a:pt x="10160" y="76073"/>
                  </a:cubicBezTo>
                  <a:lnTo>
                    <a:pt x="10160" y="76073"/>
                  </a:lnTo>
                  <a:lnTo>
                    <a:pt x="10160" y="76073"/>
                  </a:lnTo>
                  <a:cubicBezTo>
                    <a:pt x="10160" y="80391"/>
                    <a:pt x="10541" y="84709"/>
                    <a:pt x="11430" y="88900"/>
                  </a:cubicBezTo>
                  <a:lnTo>
                    <a:pt x="11430" y="88900"/>
                  </a:lnTo>
                  <a:lnTo>
                    <a:pt x="11430" y="88900"/>
                  </a:lnTo>
                  <a:cubicBezTo>
                    <a:pt x="12319" y="93091"/>
                    <a:pt x="13462" y="97282"/>
                    <a:pt x="15240" y="101219"/>
                  </a:cubicBezTo>
                  <a:lnTo>
                    <a:pt x="15240" y="101219"/>
                  </a:lnTo>
                  <a:lnTo>
                    <a:pt x="15240" y="101219"/>
                  </a:lnTo>
                  <a:cubicBezTo>
                    <a:pt x="16891" y="105283"/>
                    <a:pt x="18923" y="108966"/>
                    <a:pt x="21336" y="112649"/>
                  </a:cubicBezTo>
                  <a:lnTo>
                    <a:pt x="21336" y="112649"/>
                  </a:lnTo>
                  <a:lnTo>
                    <a:pt x="21336" y="112649"/>
                  </a:lnTo>
                  <a:cubicBezTo>
                    <a:pt x="23749" y="116205"/>
                    <a:pt x="26416" y="119634"/>
                    <a:pt x="29591" y="122682"/>
                  </a:cubicBezTo>
                  <a:lnTo>
                    <a:pt x="29591" y="122682"/>
                  </a:lnTo>
                  <a:lnTo>
                    <a:pt x="29591" y="122682"/>
                  </a:lnTo>
                  <a:cubicBezTo>
                    <a:pt x="32639" y="125730"/>
                    <a:pt x="35941" y="128524"/>
                    <a:pt x="39624" y="130937"/>
                  </a:cubicBezTo>
                  <a:lnTo>
                    <a:pt x="39624" y="130937"/>
                  </a:lnTo>
                  <a:lnTo>
                    <a:pt x="39624" y="130937"/>
                  </a:lnTo>
                  <a:cubicBezTo>
                    <a:pt x="43180" y="133350"/>
                    <a:pt x="46990" y="135382"/>
                    <a:pt x="51054" y="137033"/>
                  </a:cubicBezTo>
                  <a:lnTo>
                    <a:pt x="49149" y="141732"/>
                  </a:lnTo>
                  <a:lnTo>
                    <a:pt x="51054" y="137033"/>
                  </a:lnTo>
                  <a:cubicBezTo>
                    <a:pt x="55118" y="138684"/>
                    <a:pt x="59182" y="139954"/>
                    <a:pt x="63373" y="140843"/>
                  </a:cubicBezTo>
                  <a:lnTo>
                    <a:pt x="63373" y="140843"/>
                  </a:lnTo>
                  <a:lnTo>
                    <a:pt x="63373" y="140843"/>
                  </a:lnTo>
                  <a:cubicBezTo>
                    <a:pt x="67564" y="141732"/>
                    <a:pt x="71882" y="142113"/>
                    <a:pt x="76200" y="142113"/>
                  </a:cubicBezTo>
                  <a:cubicBezTo>
                    <a:pt x="80518" y="142113"/>
                    <a:pt x="84836" y="141732"/>
                    <a:pt x="89027" y="140843"/>
                  </a:cubicBezTo>
                  <a:lnTo>
                    <a:pt x="89027" y="140843"/>
                  </a:lnTo>
                  <a:lnTo>
                    <a:pt x="89027" y="140843"/>
                  </a:lnTo>
                  <a:cubicBezTo>
                    <a:pt x="93218" y="139954"/>
                    <a:pt x="97409" y="138811"/>
                    <a:pt x="101346" y="137033"/>
                  </a:cubicBezTo>
                  <a:lnTo>
                    <a:pt x="103251" y="141732"/>
                  </a:lnTo>
                  <a:lnTo>
                    <a:pt x="101346" y="137033"/>
                  </a:lnTo>
                  <a:cubicBezTo>
                    <a:pt x="105410" y="135382"/>
                    <a:pt x="109093" y="133350"/>
                    <a:pt x="112776" y="130937"/>
                  </a:cubicBezTo>
                  <a:lnTo>
                    <a:pt x="112776" y="130937"/>
                  </a:lnTo>
                  <a:lnTo>
                    <a:pt x="112776" y="130937"/>
                  </a:lnTo>
                  <a:cubicBezTo>
                    <a:pt x="116332" y="128524"/>
                    <a:pt x="119761" y="125857"/>
                    <a:pt x="122809" y="122682"/>
                  </a:cubicBezTo>
                  <a:lnTo>
                    <a:pt x="122809" y="122682"/>
                  </a:lnTo>
                  <a:lnTo>
                    <a:pt x="122809" y="122682"/>
                  </a:lnTo>
                  <a:cubicBezTo>
                    <a:pt x="125857" y="119634"/>
                    <a:pt x="128651" y="116332"/>
                    <a:pt x="131064" y="112649"/>
                  </a:cubicBezTo>
                  <a:lnTo>
                    <a:pt x="131064" y="112649"/>
                  </a:lnTo>
                  <a:lnTo>
                    <a:pt x="131064" y="112649"/>
                  </a:lnTo>
                  <a:cubicBezTo>
                    <a:pt x="133477" y="109093"/>
                    <a:pt x="135509" y="105283"/>
                    <a:pt x="137160" y="101219"/>
                  </a:cubicBezTo>
                  <a:cubicBezTo>
                    <a:pt x="138811" y="97155"/>
                    <a:pt x="140081" y="93091"/>
                    <a:pt x="140970" y="88900"/>
                  </a:cubicBezTo>
                  <a:lnTo>
                    <a:pt x="145923" y="89916"/>
                  </a:lnTo>
                  <a:lnTo>
                    <a:pt x="140716" y="88900"/>
                  </a:lnTo>
                  <a:cubicBezTo>
                    <a:pt x="141605" y="84709"/>
                    <a:pt x="141986" y="80391"/>
                    <a:pt x="141986" y="76073"/>
                  </a:cubicBezTo>
                  <a:close/>
                </a:path>
              </a:pathLst>
            </a:custGeom>
            <a:solidFill>
              <a:srgbClr val="FEFFFF"/>
            </a:solidFill>
          </p:spPr>
        </p:sp>
      </p:grpSp>
      <p:grpSp>
        <p:nvGrpSpPr>
          <p:cNvPr name="Group 18" id="18"/>
          <p:cNvGrpSpPr>
            <a:grpSpLocks noChangeAspect="true"/>
          </p:cNvGrpSpPr>
          <p:nvPr/>
        </p:nvGrpSpPr>
        <p:grpSpPr>
          <a:xfrm rot="0">
            <a:off x="1759849" y="5361632"/>
            <a:ext cx="152181" cy="152181"/>
            <a:chOff x="0" y="0"/>
            <a:chExt cx="152184" cy="152184"/>
          </a:xfrm>
        </p:grpSpPr>
        <p:sp>
          <p:nvSpPr>
            <p:cNvPr name="Freeform 19" id="19"/>
            <p:cNvSpPr/>
            <p:nvPr/>
          </p:nvSpPr>
          <p:spPr>
            <a:xfrm flipH="false" flipV="false" rot="0">
              <a:off x="0" y="0"/>
              <a:ext cx="152273" cy="152273"/>
            </a:xfrm>
            <a:custGeom>
              <a:avLst/>
              <a:gdLst/>
              <a:ahLst/>
              <a:cxnLst/>
              <a:rect r="r" b="b" t="t" l="l"/>
              <a:pathLst>
                <a:path h="152273" w="152273">
                  <a:moveTo>
                    <a:pt x="152146" y="76073"/>
                  </a:moveTo>
                  <a:cubicBezTo>
                    <a:pt x="152146" y="81026"/>
                    <a:pt x="151638" y="85979"/>
                    <a:pt x="150622" y="90932"/>
                  </a:cubicBezTo>
                  <a:lnTo>
                    <a:pt x="150622" y="90932"/>
                  </a:lnTo>
                  <a:lnTo>
                    <a:pt x="150622" y="90932"/>
                  </a:lnTo>
                  <a:cubicBezTo>
                    <a:pt x="149606" y="95885"/>
                    <a:pt x="148209" y="100584"/>
                    <a:pt x="146304" y="105156"/>
                  </a:cubicBezTo>
                  <a:lnTo>
                    <a:pt x="141605" y="103251"/>
                  </a:lnTo>
                  <a:lnTo>
                    <a:pt x="146304" y="105156"/>
                  </a:lnTo>
                  <a:cubicBezTo>
                    <a:pt x="144399" y="109728"/>
                    <a:pt x="141986" y="114173"/>
                    <a:pt x="139319" y="118364"/>
                  </a:cubicBezTo>
                  <a:lnTo>
                    <a:pt x="139319" y="118364"/>
                  </a:lnTo>
                  <a:lnTo>
                    <a:pt x="139319" y="118364"/>
                  </a:lnTo>
                  <a:cubicBezTo>
                    <a:pt x="136525" y="122555"/>
                    <a:pt x="133350" y="126365"/>
                    <a:pt x="129794" y="129921"/>
                  </a:cubicBezTo>
                  <a:lnTo>
                    <a:pt x="126238" y="126365"/>
                  </a:lnTo>
                  <a:lnTo>
                    <a:pt x="129794" y="129921"/>
                  </a:lnTo>
                  <a:cubicBezTo>
                    <a:pt x="126238" y="133477"/>
                    <a:pt x="122428" y="136652"/>
                    <a:pt x="118237" y="139446"/>
                  </a:cubicBezTo>
                  <a:lnTo>
                    <a:pt x="115443" y="135255"/>
                  </a:lnTo>
                  <a:lnTo>
                    <a:pt x="118237" y="139446"/>
                  </a:lnTo>
                  <a:cubicBezTo>
                    <a:pt x="114046" y="142240"/>
                    <a:pt x="109728" y="144526"/>
                    <a:pt x="105029" y="146431"/>
                  </a:cubicBezTo>
                  <a:lnTo>
                    <a:pt x="103124" y="141732"/>
                  </a:lnTo>
                  <a:lnTo>
                    <a:pt x="105029" y="146431"/>
                  </a:lnTo>
                  <a:cubicBezTo>
                    <a:pt x="100457" y="148336"/>
                    <a:pt x="95631" y="149733"/>
                    <a:pt x="90805" y="150749"/>
                  </a:cubicBezTo>
                  <a:lnTo>
                    <a:pt x="89789" y="145796"/>
                  </a:lnTo>
                  <a:lnTo>
                    <a:pt x="90805" y="150749"/>
                  </a:lnTo>
                  <a:cubicBezTo>
                    <a:pt x="85852" y="151765"/>
                    <a:pt x="80899" y="152273"/>
                    <a:pt x="75946" y="152273"/>
                  </a:cubicBezTo>
                  <a:lnTo>
                    <a:pt x="75946" y="152273"/>
                  </a:lnTo>
                  <a:lnTo>
                    <a:pt x="75946" y="152273"/>
                  </a:lnTo>
                  <a:cubicBezTo>
                    <a:pt x="70993" y="152273"/>
                    <a:pt x="66040" y="151765"/>
                    <a:pt x="61087" y="150749"/>
                  </a:cubicBezTo>
                  <a:lnTo>
                    <a:pt x="62103" y="145796"/>
                  </a:lnTo>
                  <a:lnTo>
                    <a:pt x="61087" y="150749"/>
                  </a:lnTo>
                  <a:cubicBezTo>
                    <a:pt x="56134" y="149733"/>
                    <a:pt x="51435" y="148336"/>
                    <a:pt x="46863" y="146431"/>
                  </a:cubicBezTo>
                  <a:lnTo>
                    <a:pt x="48768" y="141732"/>
                  </a:lnTo>
                  <a:lnTo>
                    <a:pt x="46863" y="146431"/>
                  </a:lnTo>
                  <a:cubicBezTo>
                    <a:pt x="42291" y="144526"/>
                    <a:pt x="37846" y="142113"/>
                    <a:pt x="33655" y="139446"/>
                  </a:cubicBezTo>
                  <a:lnTo>
                    <a:pt x="36449" y="135255"/>
                  </a:lnTo>
                  <a:lnTo>
                    <a:pt x="33655" y="139446"/>
                  </a:lnTo>
                  <a:cubicBezTo>
                    <a:pt x="29464" y="136652"/>
                    <a:pt x="25654" y="133477"/>
                    <a:pt x="22098" y="129921"/>
                  </a:cubicBezTo>
                  <a:lnTo>
                    <a:pt x="25654" y="126365"/>
                  </a:lnTo>
                  <a:lnTo>
                    <a:pt x="22098" y="129921"/>
                  </a:lnTo>
                  <a:cubicBezTo>
                    <a:pt x="18542" y="126365"/>
                    <a:pt x="15367" y="122555"/>
                    <a:pt x="12573" y="118364"/>
                  </a:cubicBezTo>
                  <a:lnTo>
                    <a:pt x="12573" y="118364"/>
                  </a:lnTo>
                  <a:lnTo>
                    <a:pt x="12573" y="118364"/>
                  </a:lnTo>
                  <a:cubicBezTo>
                    <a:pt x="10033" y="114173"/>
                    <a:pt x="7747" y="109855"/>
                    <a:pt x="5842" y="105156"/>
                  </a:cubicBezTo>
                  <a:lnTo>
                    <a:pt x="10541" y="103251"/>
                  </a:lnTo>
                  <a:lnTo>
                    <a:pt x="5842" y="105156"/>
                  </a:lnTo>
                  <a:cubicBezTo>
                    <a:pt x="3937" y="100584"/>
                    <a:pt x="2413" y="95885"/>
                    <a:pt x="1524" y="90932"/>
                  </a:cubicBezTo>
                  <a:lnTo>
                    <a:pt x="6477" y="89916"/>
                  </a:lnTo>
                  <a:lnTo>
                    <a:pt x="1524" y="90932"/>
                  </a:lnTo>
                  <a:cubicBezTo>
                    <a:pt x="508" y="85979"/>
                    <a:pt x="0" y="81026"/>
                    <a:pt x="0" y="76073"/>
                  </a:cubicBezTo>
                  <a:lnTo>
                    <a:pt x="5080" y="76073"/>
                  </a:lnTo>
                  <a:lnTo>
                    <a:pt x="0" y="76073"/>
                  </a:lnTo>
                  <a:cubicBezTo>
                    <a:pt x="0" y="71120"/>
                    <a:pt x="508" y="66167"/>
                    <a:pt x="1524" y="61214"/>
                  </a:cubicBezTo>
                  <a:lnTo>
                    <a:pt x="1524" y="61214"/>
                  </a:lnTo>
                  <a:lnTo>
                    <a:pt x="1524" y="61214"/>
                  </a:lnTo>
                  <a:cubicBezTo>
                    <a:pt x="2540" y="56261"/>
                    <a:pt x="3937" y="51562"/>
                    <a:pt x="5842" y="46990"/>
                  </a:cubicBezTo>
                  <a:lnTo>
                    <a:pt x="5842" y="46990"/>
                  </a:lnTo>
                  <a:lnTo>
                    <a:pt x="5842" y="46990"/>
                  </a:lnTo>
                  <a:cubicBezTo>
                    <a:pt x="7747" y="42418"/>
                    <a:pt x="10160" y="37973"/>
                    <a:pt x="12827" y="33782"/>
                  </a:cubicBezTo>
                  <a:lnTo>
                    <a:pt x="17018" y="36576"/>
                  </a:lnTo>
                  <a:lnTo>
                    <a:pt x="12827" y="33782"/>
                  </a:lnTo>
                  <a:cubicBezTo>
                    <a:pt x="15621" y="29591"/>
                    <a:pt x="18796" y="25781"/>
                    <a:pt x="22352" y="22225"/>
                  </a:cubicBezTo>
                  <a:lnTo>
                    <a:pt x="25908" y="25781"/>
                  </a:lnTo>
                  <a:lnTo>
                    <a:pt x="22352" y="22225"/>
                  </a:lnTo>
                  <a:cubicBezTo>
                    <a:pt x="25908" y="18669"/>
                    <a:pt x="29718" y="15494"/>
                    <a:pt x="33909" y="12700"/>
                  </a:cubicBezTo>
                  <a:lnTo>
                    <a:pt x="33909" y="12700"/>
                  </a:lnTo>
                  <a:lnTo>
                    <a:pt x="33909" y="12700"/>
                  </a:lnTo>
                  <a:cubicBezTo>
                    <a:pt x="37973" y="10033"/>
                    <a:pt x="42418" y="7747"/>
                    <a:pt x="46990" y="5842"/>
                  </a:cubicBezTo>
                  <a:lnTo>
                    <a:pt x="46990" y="5842"/>
                  </a:lnTo>
                  <a:lnTo>
                    <a:pt x="46990" y="5842"/>
                  </a:lnTo>
                  <a:cubicBezTo>
                    <a:pt x="51562" y="3937"/>
                    <a:pt x="56388" y="2413"/>
                    <a:pt x="61214" y="1524"/>
                  </a:cubicBezTo>
                  <a:lnTo>
                    <a:pt x="61214" y="1524"/>
                  </a:lnTo>
                  <a:lnTo>
                    <a:pt x="61214" y="1524"/>
                  </a:lnTo>
                  <a:cubicBezTo>
                    <a:pt x="66167" y="508"/>
                    <a:pt x="71120" y="0"/>
                    <a:pt x="76073" y="0"/>
                  </a:cubicBezTo>
                  <a:lnTo>
                    <a:pt x="76073" y="5080"/>
                  </a:lnTo>
                  <a:lnTo>
                    <a:pt x="76073" y="0"/>
                  </a:lnTo>
                  <a:cubicBezTo>
                    <a:pt x="81026" y="0"/>
                    <a:pt x="85979" y="508"/>
                    <a:pt x="90932" y="1524"/>
                  </a:cubicBezTo>
                  <a:lnTo>
                    <a:pt x="89916" y="6477"/>
                  </a:lnTo>
                  <a:lnTo>
                    <a:pt x="90932" y="1524"/>
                  </a:lnTo>
                  <a:cubicBezTo>
                    <a:pt x="95885" y="2540"/>
                    <a:pt x="100584" y="3937"/>
                    <a:pt x="105156" y="5842"/>
                  </a:cubicBezTo>
                  <a:lnTo>
                    <a:pt x="105156" y="5842"/>
                  </a:lnTo>
                  <a:lnTo>
                    <a:pt x="105156" y="5842"/>
                  </a:lnTo>
                  <a:cubicBezTo>
                    <a:pt x="109728" y="7747"/>
                    <a:pt x="114173" y="10160"/>
                    <a:pt x="118364" y="12827"/>
                  </a:cubicBezTo>
                  <a:lnTo>
                    <a:pt x="118364" y="12827"/>
                  </a:lnTo>
                  <a:lnTo>
                    <a:pt x="118364" y="12827"/>
                  </a:lnTo>
                  <a:cubicBezTo>
                    <a:pt x="122555" y="15621"/>
                    <a:pt x="126365" y="18796"/>
                    <a:pt x="129921" y="22352"/>
                  </a:cubicBezTo>
                  <a:lnTo>
                    <a:pt x="126365" y="25908"/>
                  </a:lnTo>
                  <a:lnTo>
                    <a:pt x="129921" y="22352"/>
                  </a:lnTo>
                  <a:cubicBezTo>
                    <a:pt x="133477" y="25908"/>
                    <a:pt x="136652" y="29718"/>
                    <a:pt x="139446" y="33909"/>
                  </a:cubicBezTo>
                  <a:lnTo>
                    <a:pt x="135255" y="36703"/>
                  </a:lnTo>
                  <a:lnTo>
                    <a:pt x="139446" y="33909"/>
                  </a:lnTo>
                  <a:cubicBezTo>
                    <a:pt x="142240" y="38100"/>
                    <a:pt x="144526" y="42418"/>
                    <a:pt x="146431" y="47117"/>
                  </a:cubicBezTo>
                  <a:lnTo>
                    <a:pt x="141732" y="49022"/>
                  </a:lnTo>
                  <a:lnTo>
                    <a:pt x="146431" y="47117"/>
                  </a:lnTo>
                  <a:cubicBezTo>
                    <a:pt x="148336" y="51689"/>
                    <a:pt x="149733" y="56515"/>
                    <a:pt x="150749" y="61341"/>
                  </a:cubicBezTo>
                  <a:lnTo>
                    <a:pt x="150749" y="61341"/>
                  </a:lnTo>
                  <a:lnTo>
                    <a:pt x="150749" y="61341"/>
                  </a:lnTo>
                  <a:cubicBezTo>
                    <a:pt x="151765" y="66294"/>
                    <a:pt x="152273" y="71247"/>
                    <a:pt x="152273" y="76200"/>
                  </a:cubicBezTo>
                  <a:lnTo>
                    <a:pt x="147193" y="76200"/>
                  </a:lnTo>
                  <a:lnTo>
                    <a:pt x="152273" y="76200"/>
                  </a:lnTo>
                  <a:moveTo>
                    <a:pt x="142113" y="76200"/>
                  </a:moveTo>
                  <a:cubicBezTo>
                    <a:pt x="142113" y="71882"/>
                    <a:pt x="141732" y="67564"/>
                    <a:pt x="140843" y="63373"/>
                  </a:cubicBezTo>
                  <a:lnTo>
                    <a:pt x="145796" y="62357"/>
                  </a:lnTo>
                  <a:lnTo>
                    <a:pt x="140843" y="63373"/>
                  </a:lnTo>
                  <a:cubicBezTo>
                    <a:pt x="139954" y="59182"/>
                    <a:pt x="138811" y="54991"/>
                    <a:pt x="137033" y="51054"/>
                  </a:cubicBezTo>
                  <a:cubicBezTo>
                    <a:pt x="135255" y="47117"/>
                    <a:pt x="133350" y="43307"/>
                    <a:pt x="130937" y="39624"/>
                  </a:cubicBezTo>
                  <a:lnTo>
                    <a:pt x="130937" y="39624"/>
                  </a:lnTo>
                  <a:lnTo>
                    <a:pt x="130937" y="39624"/>
                  </a:lnTo>
                  <a:cubicBezTo>
                    <a:pt x="128524" y="36068"/>
                    <a:pt x="125857" y="32639"/>
                    <a:pt x="122682" y="29591"/>
                  </a:cubicBezTo>
                  <a:lnTo>
                    <a:pt x="122682" y="29591"/>
                  </a:lnTo>
                  <a:lnTo>
                    <a:pt x="122682" y="29591"/>
                  </a:lnTo>
                  <a:cubicBezTo>
                    <a:pt x="119634" y="26543"/>
                    <a:pt x="116332" y="23749"/>
                    <a:pt x="112649" y="21336"/>
                  </a:cubicBezTo>
                  <a:lnTo>
                    <a:pt x="115443" y="17145"/>
                  </a:lnTo>
                  <a:lnTo>
                    <a:pt x="112649" y="21336"/>
                  </a:lnTo>
                  <a:cubicBezTo>
                    <a:pt x="109093" y="18923"/>
                    <a:pt x="105283" y="16891"/>
                    <a:pt x="101219" y="15240"/>
                  </a:cubicBezTo>
                  <a:lnTo>
                    <a:pt x="103251" y="10541"/>
                  </a:lnTo>
                  <a:lnTo>
                    <a:pt x="101346" y="15240"/>
                  </a:lnTo>
                  <a:cubicBezTo>
                    <a:pt x="97282" y="13462"/>
                    <a:pt x="93218" y="12319"/>
                    <a:pt x="88900" y="11430"/>
                  </a:cubicBezTo>
                  <a:cubicBezTo>
                    <a:pt x="84582" y="10541"/>
                    <a:pt x="80391" y="10160"/>
                    <a:pt x="76073" y="10160"/>
                  </a:cubicBezTo>
                  <a:cubicBezTo>
                    <a:pt x="71755" y="10160"/>
                    <a:pt x="67437" y="10541"/>
                    <a:pt x="63246" y="11430"/>
                  </a:cubicBezTo>
                  <a:lnTo>
                    <a:pt x="62230" y="6477"/>
                  </a:lnTo>
                  <a:lnTo>
                    <a:pt x="63246" y="11430"/>
                  </a:lnTo>
                  <a:cubicBezTo>
                    <a:pt x="59055" y="12319"/>
                    <a:pt x="54864" y="13462"/>
                    <a:pt x="50927" y="15240"/>
                  </a:cubicBezTo>
                  <a:lnTo>
                    <a:pt x="48895" y="10541"/>
                  </a:lnTo>
                  <a:lnTo>
                    <a:pt x="50800" y="15113"/>
                  </a:lnTo>
                  <a:cubicBezTo>
                    <a:pt x="46736" y="16764"/>
                    <a:pt x="43053" y="18796"/>
                    <a:pt x="39370" y="21209"/>
                  </a:cubicBezTo>
                  <a:lnTo>
                    <a:pt x="36576" y="17018"/>
                  </a:lnTo>
                  <a:lnTo>
                    <a:pt x="39370" y="21209"/>
                  </a:lnTo>
                  <a:cubicBezTo>
                    <a:pt x="35814" y="23622"/>
                    <a:pt x="32385" y="26289"/>
                    <a:pt x="29337" y="29464"/>
                  </a:cubicBezTo>
                  <a:lnTo>
                    <a:pt x="29337" y="29464"/>
                  </a:lnTo>
                  <a:lnTo>
                    <a:pt x="29337" y="29464"/>
                  </a:lnTo>
                  <a:cubicBezTo>
                    <a:pt x="26289" y="32512"/>
                    <a:pt x="23495" y="35814"/>
                    <a:pt x="21082" y="39497"/>
                  </a:cubicBezTo>
                  <a:cubicBezTo>
                    <a:pt x="18669" y="43180"/>
                    <a:pt x="16637" y="46863"/>
                    <a:pt x="14986" y="50927"/>
                  </a:cubicBezTo>
                  <a:lnTo>
                    <a:pt x="10541" y="48895"/>
                  </a:lnTo>
                  <a:lnTo>
                    <a:pt x="15113" y="50800"/>
                  </a:lnTo>
                  <a:cubicBezTo>
                    <a:pt x="13462" y="54864"/>
                    <a:pt x="12192" y="58928"/>
                    <a:pt x="11303" y="63119"/>
                  </a:cubicBezTo>
                  <a:lnTo>
                    <a:pt x="6477" y="62230"/>
                  </a:lnTo>
                  <a:lnTo>
                    <a:pt x="11430" y="63246"/>
                  </a:lnTo>
                  <a:cubicBezTo>
                    <a:pt x="10541" y="67437"/>
                    <a:pt x="10160" y="71755"/>
                    <a:pt x="10160" y="76073"/>
                  </a:cubicBezTo>
                  <a:lnTo>
                    <a:pt x="10160" y="76073"/>
                  </a:lnTo>
                  <a:lnTo>
                    <a:pt x="10160" y="76073"/>
                  </a:lnTo>
                  <a:cubicBezTo>
                    <a:pt x="10160" y="80391"/>
                    <a:pt x="10541" y="84709"/>
                    <a:pt x="11430" y="88900"/>
                  </a:cubicBezTo>
                  <a:lnTo>
                    <a:pt x="11430" y="88900"/>
                  </a:lnTo>
                  <a:lnTo>
                    <a:pt x="11430" y="88900"/>
                  </a:lnTo>
                  <a:cubicBezTo>
                    <a:pt x="12319" y="93091"/>
                    <a:pt x="13462" y="97282"/>
                    <a:pt x="15240" y="101219"/>
                  </a:cubicBezTo>
                  <a:lnTo>
                    <a:pt x="15240" y="101219"/>
                  </a:lnTo>
                  <a:lnTo>
                    <a:pt x="15240" y="101219"/>
                  </a:lnTo>
                  <a:cubicBezTo>
                    <a:pt x="16891" y="105283"/>
                    <a:pt x="18923" y="108966"/>
                    <a:pt x="21336" y="112649"/>
                  </a:cubicBezTo>
                  <a:lnTo>
                    <a:pt x="17145" y="115443"/>
                  </a:lnTo>
                  <a:lnTo>
                    <a:pt x="21336" y="112649"/>
                  </a:lnTo>
                  <a:cubicBezTo>
                    <a:pt x="23749" y="116205"/>
                    <a:pt x="26416" y="119634"/>
                    <a:pt x="29591" y="122682"/>
                  </a:cubicBezTo>
                  <a:lnTo>
                    <a:pt x="29591" y="122682"/>
                  </a:lnTo>
                  <a:lnTo>
                    <a:pt x="29591" y="122682"/>
                  </a:lnTo>
                  <a:cubicBezTo>
                    <a:pt x="32639" y="125730"/>
                    <a:pt x="35941" y="128524"/>
                    <a:pt x="39624" y="130937"/>
                  </a:cubicBezTo>
                  <a:lnTo>
                    <a:pt x="39624" y="130937"/>
                  </a:lnTo>
                  <a:lnTo>
                    <a:pt x="39624" y="130937"/>
                  </a:lnTo>
                  <a:cubicBezTo>
                    <a:pt x="43180" y="133350"/>
                    <a:pt x="46990" y="135382"/>
                    <a:pt x="51054" y="137033"/>
                  </a:cubicBezTo>
                  <a:lnTo>
                    <a:pt x="51054" y="137033"/>
                  </a:lnTo>
                  <a:lnTo>
                    <a:pt x="51054" y="137033"/>
                  </a:lnTo>
                  <a:cubicBezTo>
                    <a:pt x="55118" y="138684"/>
                    <a:pt x="59182" y="139954"/>
                    <a:pt x="63373" y="140843"/>
                  </a:cubicBezTo>
                  <a:lnTo>
                    <a:pt x="63373" y="140843"/>
                  </a:lnTo>
                  <a:lnTo>
                    <a:pt x="63373" y="140843"/>
                  </a:lnTo>
                  <a:cubicBezTo>
                    <a:pt x="67564" y="141732"/>
                    <a:pt x="71882" y="142113"/>
                    <a:pt x="76200" y="142113"/>
                  </a:cubicBezTo>
                  <a:lnTo>
                    <a:pt x="76200" y="147193"/>
                  </a:lnTo>
                  <a:lnTo>
                    <a:pt x="76200" y="142113"/>
                  </a:lnTo>
                  <a:cubicBezTo>
                    <a:pt x="80518" y="142113"/>
                    <a:pt x="84836" y="141732"/>
                    <a:pt x="89027" y="140843"/>
                  </a:cubicBezTo>
                  <a:lnTo>
                    <a:pt x="89027" y="140843"/>
                  </a:lnTo>
                  <a:lnTo>
                    <a:pt x="89027" y="140843"/>
                  </a:lnTo>
                  <a:cubicBezTo>
                    <a:pt x="93218" y="139954"/>
                    <a:pt x="97409" y="138811"/>
                    <a:pt x="101346" y="137033"/>
                  </a:cubicBezTo>
                  <a:cubicBezTo>
                    <a:pt x="105283" y="135255"/>
                    <a:pt x="109093" y="133350"/>
                    <a:pt x="112776" y="130937"/>
                  </a:cubicBezTo>
                  <a:lnTo>
                    <a:pt x="112776" y="130937"/>
                  </a:lnTo>
                  <a:lnTo>
                    <a:pt x="112776" y="130937"/>
                  </a:lnTo>
                  <a:cubicBezTo>
                    <a:pt x="116332" y="128524"/>
                    <a:pt x="119761" y="125857"/>
                    <a:pt x="122809" y="122682"/>
                  </a:cubicBezTo>
                  <a:lnTo>
                    <a:pt x="122809" y="122682"/>
                  </a:lnTo>
                  <a:lnTo>
                    <a:pt x="122809" y="122682"/>
                  </a:lnTo>
                  <a:cubicBezTo>
                    <a:pt x="125857" y="119634"/>
                    <a:pt x="128651" y="116332"/>
                    <a:pt x="131064" y="112649"/>
                  </a:cubicBezTo>
                  <a:lnTo>
                    <a:pt x="135255" y="115443"/>
                  </a:lnTo>
                  <a:lnTo>
                    <a:pt x="131064" y="112649"/>
                  </a:lnTo>
                  <a:cubicBezTo>
                    <a:pt x="133477" y="109093"/>
                    <a:pt x="135509" y="105283"/>
                    <a:pt x="137160" y="101219"/>
                  </a:cubicBezTo>
                  <a:cubicBezTo>
                    <a:pt x="138811" y="97155"/>
                    <a:pt x="140081" y="93091"/>
                    <a:pt x="140970" y="88900"/>
                  </a:cubicBezTo>
                  <a:lnTo>
                    <a:pt x="145923" y="89916"/>
                  </a:lnTo>
                  <a:lnTo>
                    <a:pt x="140716" y="88900"/>
                  </a:lnTo>
                  <a:cubicBezTo>
                    <a:pt x="141605" y="84709"/>
                    <a:pt x="141986" y="80391"/>
                    <a:pt x="141986" y="76073"/>
                  </a:cubicBezTo>
                  <a:close/>
                </a:path>
              </a:pathLst>
            </a:custGeom>
            <a:solidFill>
              <a:srgbClr val="FEFFFF"/>
            </a:solidFill>
          </p:spPr>
        </p:sp>
      </p:grpSp>
      <p:grpSp>
        <p:nvGrpSpPr>
          <p:cNvPr name="Group 20" id="20"/>
          <p:cNvGrpSpPr>
            <a:grpSpLocks noChangeAspect="true"/>
          </p:cNvGrpSpPr>
          <p:nvPr/>
        </p:nvGrpSpPr>
        <p:grpSpPr>
          <a:xfrm rot="0">
            <a:off x="1834001" y="8543449"/>
            <a:ext cx="152181" cy="152181"/>
            <a:chOff x="0" y="0"/>
            <a:chExt cx="152184" cy="152184"/>
          </a:xfrm>
        </p:grpSpPr>
        <p:sp>
          <p:nvSpPr>
            <p:cNvPr name="Freeform 21" id="21"/>
            <p:cNvSpPr/>
            <p:nvPr/>
          </p:nvSpPr>
          <p:spPr>
            <a:xfrm flipH="false" flipV="false" rot="0">
              <a:off x="0" y="0"/>
              <a:ext cx="152273" cy="152273"/>
            </a:xfrm>
            <a:custGeom>
              <a:avLst/>
              <a:gdLst/>
              <a:ahLst/>
              <a:cxnLst/>
              <a:rect r="r" b="b" t="t" l="l"/>
              <a:pathLst>
                <a:path h="152273" w="152273">
                  <a:moveTo>
                    <a:pt x="152146" y="76073"/>
                  </a:moveTo>
                  <a:cubicBezTo>
                    <a:pt x="152146" y="81026"/>
                    <a:pt x="151638" y="85979"/>
                    <a:pt x="150622" y="90932"/>
                  </a:cubicBezTo>
                  <a:lnTo>
                    <a:pt x="145669" y="89916"/>
                  </a:lnTo>
                  <a:lnTo>
                    <a:pt x="150622" y="90932"/>
                  </a:lnTo>
                  <a:cubicBezTo>
                    <a:pt x="149606" y="95885"/>
                    <a:pt x="148209" y="100584"/>
                    <a:pt x="146304" y="105156"/>
                  </a:cubicBezTo>
                  <a:lnTo>
                    <a:pt x="146304" y="105156"/>
                  </a:lnTo>
                  <a:lnTo>
                    <a:pt x="146304" y="105156"/>
                  </a:lnTo>
                  <a:cubicBezTo>
                    <a:pt x="144399" y="109728"/>
                    <a:pt x="141986" y="114173"/>
                    <a:pt x="139319" y="118364"/>
                  </a:cubicBezTo>
                  <a:lnTo>
                    <a:pt x="135128" y="115570"/>
                  </a:lnTo>
                  <a:lnTo>
                    <a:pt x="139319" y="118364"/>
                  </a:lnTo>
                  <a:cubicBezTo>
                    <a:pt x="136525" y="122555"/>
                    <a:pt x="133350" y="126365"/>
                    <a:pt x="129794" y="129921"/>
                  </a:cubicBezTo>
                  <a:lnTo>
                    <a:pt x="126238" y="126365"/>
                  </a:lnTo>
                  <a:lnTo>
                    <a:pt x="129794" y="129921"/>
                  </a:lnTo>
                  <a:cubicBezTo>
                    <a:pt x="126238" y="133477"/>
                    <a:pt x="122428" y="136652"/>
                    <a:pt x="118237" y="139446"/>
                  </a:cubicBezTo>
                  <a:lnTo>
                    <a:pt x="115443" y="135255"/>
                  </a:lnTo>
                  <a:lnTo>
                    <a:pt x="118237" y="139446"/>
                  </a:lnTo>
                  <a:cubicBezTo>
                    <a:pt x="114046" y="142240"/>
                    <a:pt x="109728" y="144526"/>
                    <a:pt x="105029" y="146431"/>
                  </a:cubicBezTo>
                  <a:lnTo>
                    <a:pt x="103124" y="141732"/>
                  </a:lnTo>
                  <a:lnTo>
                    <a:pt x="105029" y="146431"/>
                  </a:lnTo>
                  <a:cubicBezTo>
                    <a:pt x="100457" y="148336"/>
                    <a:pt x="95631" y="149733"/>
                    <a:pt x="90805" y="150749"/>
                  </a:cubicBezTo>
                  <a:lnTo>
                    <a:pt x="89789" y="145796"/>
                  </a:lnTo>
                  <a:lnTo>
                    <a:pt x="90805" y="150749"/>
                  </a:lnTo>
                  <a:cubicBezTo>
                    <a:pt x="85852" y="151765"/>
                    <a:pt x="80899" y="152273"/>
                    <a:pt x="75946" y="152273"/>
                  </a:cubicBezTo>
                  <a:lnTo>
                    <a:pt x="75946" y="147193"/>
                  </a:lnTo>
                  <a:lnTo>
                    <a:pt x="75946" y="152273"/>
                  </a:lnTo>
                  <a:cubicBezTo>
                    <a:pt x="70993" y="152273"/>
                    <a:pt x="66040" y="151765"/>
                    <a:pt x="61087" y="150749"/>
                  </a:cubicBezTo>
                  <a:lnTo>
                    <a:pt x="62103" y="145796"/>
                  </a:lnTo>
                  <a:lnTo>
                    <a:pt x="61087" y="150749"/>
                  </a:lnTo>
                  <a:cubicBezTo>
                    <a:pt x="56134" y="149733"/>
                    <a:pt x="51435" y="148336"/>
                    <a:pt x="46863" y="146431"/>
                  </a:cubicBezTo>
                  <a:lnTo>
                    <a:pt x="48768" y="141732"/>
                  </a:lnTo>
                  <a:lnTo>
                    <a:pt x="46863" y="146431"/>
                  </a:lnTo>
                  <a:cubicBezTo>
                    <a:pt x="42291" y="144526"/>
                    <a:pt x="37846" y="142113"/>
                    <a:pt x="33655" y="139446"/>
                  </a:cubicBezTo>
                  <a:lnTo>
                    <a:pt x="33655" y="139446"/>
                  </a:lnTo>
                  <a:lnTo>
                    <a:pt x="33655" y="139446"/>
                  </a:lnTo>
                  <a:cubicBezTo>
                    <a:pt x="29464" y="136652"/>
                    <a:pt x="25654" y="133477"/>
                    <a:pt x="22098" y="129921"/>
                  </a:cubicBezTo>
                  <a:lnTo>
                    <a:pt x="25654" y="126365"/>
                  </a:lnTo>
                  <a:lnTo>
                    <a:pt x="22098" y="129921"/>
                  </a:lnTo>
                  <a:cubicBezTo>
                    <a:pt x="18542" y="126365"/>
                    <a:pt x="15367" y="122555"/>
                    <a:pt x="12573" y="118364"/>
                  </a:cubicBezTo>
                  <a:lnTo>
                    <a:pt x="16764" y="115570"/>
                  </a:lnTo>
                  <a:lnTo>
                    <a:pt x="12573" y="118364"/>
                  </a:lnTo>
                  <a:cubicBezTo>
                    <a:pt x="10033" y="114173"/>
                    <a:pt x="7747" y="109855"/>
                    <a:pt x="5842" y="105156"/>
                  </a:cubicBezTo>
                  <a:lnTo>
                    <a:pt x="10541" y="103251"/>
                  </a:lnTo>
                  <a:lnTo>
                    <a:pt x="5842" y="105156"/>
                  </a:lnTo>
                  <a:cubicBezTo>
                    <a:pt x="3937" y="100584"/>
                    <a:pt x="2413" y="95885"/>
                    <a:pt x="1524" y="90932"/>
                  </a:cubicBezTo>
                  <a:lnTo>
                    <a:pt x="6477" y="89916"/>
                  </a:lnTo>
                  <a:lnTo>
                    <a:pt x="1524" y="90932"/>
                  </a:lnTo>
                  <a:cubicBezTo>
                    <a:pt x="508" y="85979"/>
                    <a:pt x="0" y="81026"/>
                    <a:pt x="0" y="76073"/>
                  </a:cubicBezTo>
                  <a:lnTo>
                    <a:pt x="5080" y="76073"/>
                  </a:lnTo>
                  <a:lnTo>
                    <a:pt x="0" y="76073"/>
                  </a:lnTo>
                  <a:cubicBezTo>
                    <a:pt x="0" y="71120"/>
                    <a:pt x="508" y="66167"/>
                    <a:pt x="1524" y="61214"/>
                  </a:cubicBezTo>
                  <a:lnTo>
                    <a:pt x="6477" y="62230"/>
                  </a:lnTo>
                  <a:lnTo>
                    <a:pt x="1524" y="61214"/>
                  </a:lnTo>
                  <a:cubicBezTo>
                    <a:pt x="2540" y="56261"/>
                    <a:pt x="3937" y="51562"/>
                    <a:pt x="5842" y="46990"/>
                  </a:cubicBezTo>
                  <a:lnTo>
                    <a:pt x="5842" y="46990"/>
                  </a:lnTo>
                  <a:lnTo>
                    <a:pt x="5842" y="46990"/>
                  </a:lnTo>
                  <a:cubicBezTo>
                    <a:pt x="7747" y="42418"/>
                    <a:pt x="10160" y="37973"/>
                    <a:pt x="12827" y="33782"/>
                  </a:cubicBezTo>
                  <a:lnTo>
                    <a:pt x="12827" y="33782"/>
                  </a:lnTo>
                  <a:lnTo>
                    <a:pt x="12827" y="33782"/>
                  </a:lnTo>
                  <a:cubicBezTo>
                    <a:pt x="15621" y="29591"/>
                    <a:pt x="18796" y="25781"/>
                    <a:pt x="22352" y="22225"/>
                  </a:cubicBezTo>
                  <a:lnTo>
                    <a:pt x="25908" y="25781"/>
                  </a:lnTo>
                  <a:lnTo>
                    <a:pt x="22352" y="22225"/>
                  </a:lnTo>
                  <a:cubicBezTo>
                    <a:pt x="25908" y="18669"/>
                    <a:pt x="29718" y="15494"/>
                    <a:pt x="33909" y="12700"/>
                  </a:cubicBezTo>
                  <a:lnTo>
                    <a:pt x="36703" y="16891"/>
                  </a:lnTo>
                  <a:lnTo>
                    <a:pt x="33909" y="12700"/>
                  </a:lnTo>
                  <a:cubicBezTo>
                    <a:pt x="37973" y="10033"/>
                    <a:pt x="42418" y="7747"/>
                    <a:pt x="46990" y="5842"/>
                  </a:cubicBezTo>
                  <a:lnTo>
                    <a:pt x="48895" y="10541"/>
                  </a:lnTo>
                  <a:lnTo>
                    <a:pt x="46990" y="5842"/>
                  </a:lnTo>
                  <a:cubicBezTo>
                    <a:pt x="51562" y="3937"/>
                    <a:pt x="56388" y="2413"/>
                    <a:pt x="61214" y="1524"/>
                  </a:cubicBezTo>
                  <a:lnTo>
                    <a:pt x="62230" y="6477"/>
                  </a:lnTo>
                  <a:lnTo>
                    <a:pt x="61214" y="1524"/>
                  </a:lnTo>
                  <a:cubicBezTo>
                    <a:pt x="66167" y="508"/>
                    <a:pt x="71120" y="0"/>
                    <a:pt x="76073" y="0"/>
                  </a:cubicBezTo>
                  <a:lnTo>
                    <a:pt x="76073" y="5080"/>
                  </a:lnTo>
                  <a:lnTo>
                    <a:pt x="76073" y="0"/>
                  </a:lnTo>
                  <a:cubicBezTo>
                    <a:pt x="81026" y="0"/>
                    <a:pt x="85979" y="508"/>
                    <a:pt x="90932" y="1524"/>
                  </a:cubicBezTo>
                  <a:lnTo>
                    <a:pt x="89916" y="6477"/>
                  </a:lnTo>
                  <a:lnTo>
                    <a:pt x="90932" y="1524"/>
                  </a:lnTo>
                  <a:cubicBezTo>
                    <a:pt x="95885" y="2540"/>
                    <a:pt x="100584" y="3937"/>
                    <a:pt x="105156" y="5842"/>
                  </a:cubicBezTo>
                  <a:lnTo>
                    <a:pt x="103251" y="10541"/>
                  </a:lnTo>
                  <a:lnTo>
                    <a:pt x="105156" y="5842"/>
                  </a:lnTo>
                  <a:cubicBezTo>
                    <a:pt x="109728" y="7747"/>
                    <a:pt x="114173" y="10160"/>
                    <a:pt x="118364" y="12827"/>
                  </a:cubicBezTo>
                  <a:lnTo>
                    <a:pt x="115570" y="17018"/>
                  </a:lnTo>
                  <a:lnTo>
                    <a:pt x="118364" y="12827"/>
                  </a:lnTo>
                  <a:cubicBezTo>
                    <a:pt x="122555" y="15621"/>
                    <a:pt x="126365" y="18796"/>
                    <a:pt x="129921" y="22352"/>
                  </a:cubicBezTo>
                  <a:lnTo>
                    <a:pt x="126365" y="25908"/>
                  </a:lnTo>
                  <a:lnTo>
                    <a:pt x="129921" y="22352"/>
                  </a:lnTo>
                  <a:cubicBezTo>
                    <a:pt x="133477" y="25908"/>
                    <a:pt x="136652" y="29718"/>
                    <a:pt x="139446" y="33909"/>
                  </a:cubicBezTo>
                  <a:lnTo>
                    <a:pt x="135255" y="36703"/>
                  </a:lnTo>
                  <a:lnTo>
                    <a:pt x="139446" y="33909"/>
                  </a:lnTo>
                  <a:cubicBezTo>
                    <a:pt x="142240" y="38100"/>
                    <a:pt x="144526" y="42418"/>
                    <a:pt x="146431" y="47117"/>
                  </a:cubicBezTo>
                  <a:lnTo>
                    <a:pt x="146431" y="47117"/>
                  </a:lnTo>
                  <a:lnTo>
                    <a:pt x="146431" y="47117"/>
                  </a:lnTo>
                  <a:cubicBezTo>
                    <a:pt x="148336" y="51689"/>
                    <a:pt x="149733" y="56515"/>
                    <a:pt x="150749" y="61341"/>
                  </a:cubicBezTo>
                  <a:lnTo>
                    <a:pt x="150749" y="61341"/>
                  </a:lnTo>
                  <a:lnTo>
                    <a:pt x="150749" y="61341"/>
                  </a:lnTo>
                  <a:cubicBezTo>
                    <a:pt x="151765" y="66294"/>
                    <a:pt x="152273" y="71247"/>
                    <a:pt x="152273" y="76200"/>
                  </a:cubicBezTo>
                  <a:lnTo>
                    <a:pt x="147193" y="76200"/>
                  </a:lnTo>
                  <a:lnTo>
                    <a:pt x="152273" y="76200"/>
                  </a:lnTo>
                  <a:moveTo>
                    <a:pt x="142113" y="76200"/>
                  </a:moveTo>
                  <a:cubicBezTo>
                    <a:pt x="142113" y="71882"/>
                    <a:pt x="141732" y="67564"/>
                    <a:pt x="140843" y="63373"/>
                  </a:cubicBezTo>
                  <a:lnTo>
                    <a:pt x="145796" y="62357"/>
                  </a:lnTo>
                  <a:lnTo>
                    <a:pt x="140843" y="63373"/>
                  </a:lnTo>
                  <a:cubicBezTo>
                    <a:pt x="139954" y="59182"/>
                    <a:pt x="138684" y="54991"/>
                    <a:pt x="137033" y="51054"/>
                  </a:cubicBezTo>
                  <a:lnTo>
                    <a:pt x="141732" y="49149"/>
                  </a:lnTo>
                  <a:lnTo>
                    <a:pt x="137033" y="51054"/>
                  </a:lnTo>
                  <a:cubicBezTo>
                    <a:pt x="135382" y="46990"/>
                    <a:pt x="133350" y="43307"/>
                    <a:pt x="130937" y="39624"/>
                  </a:cubicBezTo>
                  <a:cubicBezTo>
                    <a:pt x="128524" y="35941"/>
                    <a:pt x="125857" y="32639"/>
                    <a:pt x="122682" y="29591"/>
                  </a:cubicBezTo>
                  <a:cubicBezTo>
                    <a:pt x="119507" y="26543"/>
                    <a:pt x="116332" y="23749"/>
                    <a:pt x="112649" y="21336"/>
                  </a:cubicBezTo>
                  <a:cubicBezTo>
                    <a:pt x="108966" y="18923"/>
                    <a:pt x="105283" y="16891"/>
                    <a:pt x="101219" y="15240"/>
                  </a:cubicBezTo>
                  <a:lnTo>
                    <a:pt x="101219" y="15240"/>
                  </a:lnTo>
                  <a:lnTo>
                    <a:pt x="101219" y="15240"/>
                  </a:lnTo>
                  <a:cubicBezTo>
                    <a:pt x="97282" y="13462"/>
                    <a:pt x="93218" y="12319"/>
                    <a:pt x="88900" y="11430"/>
                  </a:cubicBezTo>
                  <a:lnTo>
                    <a:pt x="88900" y="11430"/>
                  </a:lnTo>
                  <a:lnTo>
                    <a:pt x="88900" y="11430"/>
                  </a:lnTo>
                  <a:cubicBezTo>
                    <a:pt x="84709" y="10541"/>
                    <a:pt x="80391" y="10160"/>
                    <a:pt x="76073" y="10160"/>
                  </a:cubicBezTo>
                  <a:cubicBezTo>
                    <a:pt x="71755" y="10160"/>
                    <a:pt x="67437" y="10541"/>
                    <a:pt x="63246" y="11430"/>
                  </a:cubicBezTo>
                  <a:lnTo>
                    <a:pt x="63246" y="11430"/>
                  </a:lnTo>
                  <a:lnTo>
                    <a:pt x="63246" y="11430"/>
                  </a:lnTo>
                  <a:cubicBezTo>
                    <a:pt x="59055" y="12319"/>
                    <a:pt x="54864" y="13462"/>
                    <a:pt x="50927" y="15240"/>
                  </a:cubicBezTo>
                  <a:lnTo>
                    <a:pt x="50927" y="15240"/>
                  </a:lnTo>
                  <a:lnTo>
                    <a:pt x="50927" y="15240"/>
                  </a:lnTo>
                  <a:cubicBezTo>
                    <a:pt x="46863" y="16891"/>
                    <a:pt x="43180" y="18923"/>
                    <a:pt x="39497" y="21336"/>
                  </a:cubicBezTo>
                  <a:cubicBezTo>
                    <a:pt x="35814" y="23749"/>
                    <a:pt x="32512" y="26416"/>
                    <a:pt x="29464" y="29591"/>
                  </a:cubicBezTo>
                  <a:lnTo>
                    <a:pt x="29464" y="29591"/>
                  </a:lnTo>
                  <a:lnTo>
                    <a:pt x="29464" y="29591"/>
                  </a:lnTo>
                  <a:cubicBezTo>
                    <a:pt x="26416" y="32639"/>
                    <a:pt x="23622" y="35941"/>
                    <a:pt x="21209" y="39624"/>
                  </a:cubicBezTo>
                  <a:lnTo>
                    <a:pt x="17018" y="36830"/>
                  </a:lnTo>
                  <a:lnTo>
                    <a:pt x="21209" y="39624"/>
                  </a:lnTo>
                  <a:cubicBezTo>
                    <a:pt x="18796" y="43180"/>
                    <a:pt x="16764" y="46990"/>
                    <a:pt x="15113" y="51054"/>
                  </a:cubicBezTo>
                  <a:lnTo>
                    <a:pt x="10541" y="48895"/>
                  </a:lnTo>
                  <a:lnTo>
                    <a:pt x="15113" y="50800"/>
                  </a:lnTo>
                  <a:cubicBezTo>
                    <a:pt x="13462" y="54864"/>
                    <a:pt x="12192" y="58928"/>
                    <a:pt x="11303" y="63119"/>
                  </a:cubicBezTo>
                  <a:lnTo>
                    <a:pt x="11303" y="63119"/>
                  </a:lnTo>
                  <a:lnTo>
                    <a:pt x="11303" y="63119"/>
                  </a:lnTo>
                  <a:cubicBezTo>
                    <a:pt x="10414" y="67310"/>
                    <a:pt x="10033" y="71628"/>
                    <a:pt x="10033" y="75946"/>
                  </a:cubicBezTo>
                  <a:lnTo>
                    <a:pt x="10033" y="75946"/>
                  </a:lnTo>
                  <a:lnTo>
                    <a:pt x="10033" y="75946"/>
                  </a:lnTo>
                  <a:cubicBezTo>
                    <a:pt x="10033" y="80264"/>
                    <a:pt x="10414" y="84582"/>
                    <a:pt x="11303" y="88773"/>
                  </a:cubicBezTo>
                  <a:lnTo>
                    <a:pt x="11303" y="88773"/>
                  </a:lnTo>
                  <a:lnTo>
                    <a:pt x="11303" y="88773"/>
                  </a:lnTo>
                  <a:cubicBezTo>
                    <a:pt x="12192" y="92964"/>
                    <a:pt x="13335" y="97155"/>
                    <a:pt x="15113" y="101092"/>
                  </a:cubicBezTo>
                  <a:lnTo>
                    <a:pt x="15113" y="101092"/>
                  </a:lnTo>
                  <a:lnTo>
                    <a:pt x="15113" y="101092"/>
                  </a:lnTo>
                  <a:cubicBezTo>
                    <a:pt x="16764" y="105156"/>
                    <a:pt x="18796" y="108839"/>
                    <a:pt x="21209" y="112522"/>
                  </a:cubicBezTo>
                  <a:cubicBezTo>
                    <a:pt x="23622" y="116205"/>
                    <a:pt x="26289" y="119507"/>
                    <a:pt x="29464" y="122555"/>
                  </a:cubicBezTo>
                  <a:lnTo>
                    <a:pt x="29464" y="122555"/>
                  </a:lnTo>
                  <a:lnTo>
                    <a:pt x="29464" y="122555"/>
                  </a:lnTo>
                  <a:cubicBezTo>
                    <a:pt x="32512" y="125603"/>
                    <a:pt x="35814" y="128397"/>
                    <a:pt x="39497" y="130810"/>
                  </a:cubicBezTo>
                  <a:lnTo>
                    <a:pt x="36703" y="135001"/>
                  </a:lnTo>
                  <a:lnTo>
                    <a:pt x="39497" y="130810"/>
                  </a:lnTo>
                  <a:cubicBezTo>
                    <a:pt x="43053" y="133223"/>
                    <a:pt x="46863" y="135255"/>
                    <a:pt x="50927" y="136906"/>
                  </a:cubicBezTo>
                  <a:lnTo>
                    <a:pt x="50927" y="136906"/>
                  </a:lnTo>
                  <a:lnTo>
                    <a:pt x="50927" y="136906"/>
                  </a:lnTo>
                  <a:cubicBezTo>
                    <a:pt x="54991" y="138557"/>
                    <a:pt x="59055" y="139827"/>
                    <a:pt x="63246" y="140716"/>
                  </a:cubicBezTo>
                  <a:lnTo>
                    <a:pt x="63246" y="140716"/>
                  </a:lnTo>
                  <a:lnTo>
                    <a:pt x="63246" y="140716"/>
                  </a:lnTo>
                  <a:cubicBezTo>
                    <a:pt x="67437" y="141605"/>
                    <a:pt x="71755" y="141986"/>
                    <a:pt x="76073" y="141986"/>
                  </a:cubicBezTo>
                  <a:cubicBezTo>
                    <a:pt x="80391" y="141986"/>
                    <a:pt x="84709" y="141605"/>
                    <a:pt x="88900" y="140716"/>
                  </a:cubicBezTo>
                  <a:lnTo>
                    <a:pt x="88900" y="140716"/>
                  </a:lnTo>
                  <a:lnTo>
                    <a:pt x="88900" y="140716"/>
                  </a:lnTo>
                  <a:cubicBezTo>
                    <a:pt x="93091" y="139827"/>
                    <a:pt x="97282" y="138684"/>
                    <a:pt x="101219" y="136906"/>
                  </a:cubicBezTo>
                  <a:lnTo>
                    <a:pt x="101219" y="136906"/>
                  </a:lnTo>
                  <a:lnTo>
                    <a:pt x="101219" y="136906"/>
                  </a:lnTo>
                  <a:cubicBezTo>
                    <a:pt x="105283" y="135255"/>
                    <a:pt x="108966" y="133223"/>
                    <a:pt x="112649" y="130810"/>
                  </a:cubicBezTo>
                  <a:lnTo>
                    <a:pt x="112649" y="130810"/>
                  </a:lnTo>
                  <a:lnTo>
                    <a:pt x="112649" y="130810"/>
                  </a:lnTo>
                  <a:cubicBezTo>
                    <a:pt x="116205" y="128397"/>
                    <a:pt x="119634" y="125730"/>
                    <a:pt x="122682" y="122555"/>
                  </a:cubicBezTo>
                  <a:cubicBezTo>
                    <a:pt x="125730" y="119380"/>
                    <a:pt x="128524" y="116205"/>
                    <a:pt x="130937" y="112522"/>
                  </a:cubicBezTo>
                  <a:cubicBezTo>
                    <a:pt x="133350" y="108839"/>
                    <a:pt x="135382" y="105156"/>
                    <a:pt x="137033" y="101092"/>
                  </a:cubicBezTo>
                  <a:lnTo>
                    <a:pt x="141732" y="102997"/>
                  </a:lnTo>
                  <a:lnTo>
                    <a:pt x="137033" y="101092"/>
                  </a:lnTo>
                  <a:cubicBezTo>
                    <a:pt x="138684" y="97028"/>
                    <a:pt x="139954" y="92964"/>
                    <a:pt x="140843" y="88773"/>
                  </a:cubicBezTo>
                  <a:lnTo>
                    <a:pt x="140843" y="88773"/>
                  </a:lnTo>
                  <a:lnTo>
                    <a:pt x="140843" y="88773"/>
                  </a:lnTo>
                  <a:cubicBezTo>
                    <a:pt x="141732" y="84582"/>
                    <a:pt x="142113" y="80264"/>
                    <a:pt x="142113" y="75946"/>
                  </a:cubicBezTo>
                  <a:close/>
                </a:path>
              </a:pathLst>
            </a:custGeom>
            <a:solidFill>
              <a:srgbClr val="FEFFFF"/>
            </a:solidFill>
          </p:spPr>
        </p:sp>
      </p:grpSp>
      <p:grpSp>
        <p:nvGrpSpPr>
          <p:cNvPr name="Group 22" id="22"/>
          <p:cNvGrpSpPr>
            <a:grpSpLocks noChangeAspect="true"/>
          </p:cNvGrpSpPr>
          <p:nvPr/>
        </p:nvGrpSpPr>
        <p:grpSpPr>
          <a:xfrm rot="0">
            <a:off x="1834001" y="9121750"/>
            <a:ext cx="152181" cy="152181"/>
            <a:chOff x="0" y="0"/>
            <a:chExt cx="152184" cy="152184"/>
          </a:xfrm>
        </p:grpSpPr>
        <p:sp>
          <p:nvSpPr>
            <p:cNvPr name="Freeform 23" id="23"/>
            <p:cNvSpPr/>
            <p:nvPr/>
          </p:nvSpPr>
          <p:spPr>
            <a:xfrm flipH="false" flipV="false" rot="0">
              <a:off x="0" y="0"/>
              <a:ext cx="152273" cy="152273"/>
            </a:xfrm>
            <a:custGeom>
              <a:avLst/>
              <a:gdLst/>
              <a:ahLst/>
              <a:cxnLst/>
              <a:rect r="r" b="b" t="t" l="l"/>
              <a:pathLst>
                <a:path h="152273" w="152273">
                  <a:moveTo>
                    <a:pt x="152146" y="76073"/>
                  </a:moveTo>
                  <a:cubicBezTo>
                    <a:pt x="152146" y="81026"/>
                    <a:pt x="151638" y="85979"/>
                    <a:pt x="150622" y="90932"/>
                  </a:cubicBezTo>
                  <a:lnTo>
                    <a:pt x="145669" y="89916"/>
                  </a:lnTo>
                  <a:lnTo>
                    <a:pt x="150622" y="90932"/>
                  </a:lnTo>
                  <a:cubicBezTo>
                    <a:pt x="149606" y="95885"/>
                    <a:pt x="148209" y="100584"/>
                    <a:pt x="146304" y="105156"/>
                  </a:cubicBezTo>
                  <a:lnTo>
                    <a:pt x="146304" y="105156"/>
                  </a:lnTo>
                  <a:lnTo>
                    <a:pt x="146304" y="105156"/>
                  </a:lnTo>
                  <a:cubicBezTo>
                    <a:pt x="144399" y="109728"/>
                    <a:pt x="141986" y="114173"/>
                    <a:pt x="139319" y="118364"/>
                  </a:cubicBezTo>
                  <a:lnTo>
                    <a:pt x="135128" y="115570"/>
                  </a:lnTo>
                  <a:lnTo>
                    <a:pt x="139319" y="118364"/>
                  </a:lnTo>
                  <a:cubicBezTo>
                    <a:pt x="136525" y="122555"/>
                    <a:pt x="133350" y="126365"/>
                    <a:pt x="129794" y="129921"/>
                  </a:cubicBezTo>
                  <a:lnTo>
                    <a:pt x="129794" y="129921"/>
                  </a:lnTo>
                  <a:lnTo>
                    <a:pt x="129794" y="129921"/>
                  </a:lnTo>
                  <a:cubicBezTo>
                    <a:pt x="126238" y="133477"/>
                    <a:pt x="122428" y="136652"/>
                    <a:pt x="118237" y="139446"/>
                  </a:cubicBezTo>
                  <a:lnTo>
                    <a:pt x="118237" y="139446"/>
                  </a:lnTo>
                  <a:lnTo>
                    <a:pt x="118237" y="139446"/>
                  </a:lnTo>
                  <a:cubicBezTo>
                    <a:pt x="114046" y="142240"/>
                    <a:pt x="109728" y="144526"/>
                    <a:pt x="105029" y="146431"/>
                  </a:cubicBezTo>
                  <a:lnTo>
                    <a:pt x="103124" y="141732"/>
                  </a:lnTo>
                  <a:lnTo>
                    <a:pt x="105029" y="146431"/>
                  </a:lnTo>
                  <a:cubicBezTo>
                    <a:pt x="100457" y="148336"/>
                    <a:pt x="95631" y="149733"/>
                    <a:pt x="90805" y="150749"/>
                  </a:cubicBezTo>
                  <a:lnTo>
                    <a:pt x="89789" y="145796"/>
                  </a:lnTo>
                  <a:lnTo>
                    <a:pt x="90805" y="150749"/>
                  </a:lnTo>
                  <a:cubicBezTo>
                    <a:pt x="85852" y="151765"/>
                    <a:pt x="80899" y="152273"/>
                    <a:pt x="75946" y="152273"/>
                  </a:cubicBezTo>
                  <a:lnTo>
                    <a:pt x="75946" y="152273"/>
                  </a:lnTo>
                  <a:lnTo>
                    <a:pt x="75946" y="152273"/>
                  </a:lnTo>
                  <a:cubicBezTo>
                    <a:pt x="70993" y="152273"/>
                    <a:pt x="66040" y="151765"/>
                    <a:pt x="61087" y="150749"/>
                  </a:cubicBezTo>
                  <a:lnTo>
                    <a:pt x="62103" y="145796"/>
                  </a:lnTo>
                  <a:lnTo>
                    <a:pt x="61087" y="150749"/>
                  </a:lnTo>
                  <a:cubicBezTo>
                    <a:pt x="56134" y="149733"/>
                    <a:pt x="51435" y="148336"/>
                    <a:pt x="46863" y="146431"/>
                  </a:cubicBezTo>
                  <a:lnTo>
                    <a:pt x="48768" y="141732"/>
                  </a:lnTo>
                  <a:lnTo>
                    <a:pt x="46863" y="146431"/>
                  </a:lnTo>
                  <a:cubicBezTo>
                    <a:pt x="42291" y="144526"/>
                    <a:pt x="37846" y="142113"/>
                    <a:pt x="33655" y="139446"/>
                  </a:cubicBezTo>
                  <a:lnTo>
                    <a:pt x="36449" y="135255"/>
                  </a:lnTo>
                  <a:lnTo>
                    <a:pt x="33655" y="139446"/>
                  </a:lnTo>
                  <a:cubicBezTo>
                    <a:pt x="29464" y="136652"/>
                    <a:pt x="25654" y="133477"/>
                    <a:pt x="22098" y="129921"/>
                  </a:cubicBezTo>
                  <a:lnTo>
                    <a:pt x="25654" y="126365"/>
                  </a:lnTo>
                  <a:lnTo>
                    <a:pt x="22098" y="129921"/>
                  </a:lnTo>
                  <a:cubicBezTo>
                    <a:pt x="18542" y="126365"/>
                    <a:pt x="15367" y="122555"/>
                    <a:pt x="12573" y="118364"/>
                  </a:cubicBezTo>
                  <a:lnTo>
                    <a:pt x="16764" y="115570"/>
                  </a:lnTo>
                  <a:lnTo>
                    <a:pt x="12573" y="118364"/>
                  </a:lnTo>
                  <a:cubicBezTo>
                    <a:pt x="10033" y="114173"/>
                    <a:pt x="7747" y="109855"/>
                    <a:pt x="5842" y="105156"/>
                  </a:cubicBezTo>
                  <a:lnTo>
                    <a:pt x="10541" y="103251"/>
                  </a:lnTo>
                  <a:lnTo>
                    <a:pt x="5842" y="105156"/>
                  </a:lnTo>
                  <a:cubicBezTo>
                    <a:pt x="3937" y="100584"/>
                    <a:pt x="2413" y="95885"/>
                    <a:pt x="1524" y="90932"/>
                  </a:cubicBezTo>
                  <a:lnTo>
                    <a:pt x="6477" y="89916"/>
                  </a:lnTo>
                  <a:lnTo>
                    <a:pt x="1524" y="90932"/>
                  </a:lnTo>
                  <a:cubicBezTo>
                    <a:pt x="508" y="85979"/>
                    <a:pt x="0" y="81026"/>
                    <a:pt x="0" y="76073"/>
                  </a:cubicBezTo>
                  <a:lnTo>
                    <a:pt x="5080" y="76073"/>
                  </a:lnTo>
                  <a:lnTo>
                    <a:pt x="0" y="76073"/>
                  </a:lnTo>
                  <a:cubicBezTo>
                    <a:pt x="0" y="71120"/>
                    <a:pt x="508" y="66167"/>
                    <a:pt x="1524" y="61214"/>
                  </a:cubicBezTo>
                  <a:lnTo>
                    <a:pt x="6477" y="62230"/>
                  </a:lnTo>
                  <a:lnTo>
                    <a:pt x="1524" y="61214"/>
                  </a:lnTo>
                  <a:cubicBezTo>
                    <a:pt x="2540" y="56261"/>
                    <a:pt x="3937" y="51562"/>
                    <a:pt x="5842" y="46990"/>
                  </a:cubicBezTo>
                  <a:lnTo>
                    <a:pt x="5842" y="46990"/>
                  </a:lnTo>
                  <a:lnTo>
                    <a:pt x="5842" y="46990"/>
                  </a:lnTo>
                  <a:cubicBezTo>
                    <a:pt x="7747" y="42418"/>
                    <a:pt x="10160" y="37973"/>
                    <a:pt x="12827" y="33782"/>
                  </a:cubicBezTo>
                  <a:lnTo>
                    <a:pt x="12827" y="33782"/>
                  </a:lnTo>
                  <a:lnTo>
                    <a:pt x="12827" y="33782"/>
                  </a:lnTo>
                  <a:cubicBezTo>
                    <a:pt x="15621" y="29591"/>
                    <a:pt x="18796" y="25781"/>
                    <a:pt x="22352" y="22225"/>
                  </a:cubicBezTo>
                  <a:lnTo>
                    <a:pt x="25908" y="25781"/>
                  </a:lnTo>
                  <a:lnTo>
                    <a:pt x="22352" y="22225"/>
                  </a:lnTo>
                  <a:cubicBezTo>
                    <a:pt x="25908" y="18669"/>
                    <a:pt x="29718" y="15494"/>
                    <a:pt x="33909" y="12700"/>
                  </a:cubicBezTo>
                  <a:lnTo>
                    <a:pt x="36703" y="16891"/>
                  </a:lnTo>
                  <a:lnTo>
                    <a:pt x="33909" y="12700"/>
                  </a:lnTo>
                  <a:cubicBezTo>
                    <a:pt x="37973" y="10033"/>
                    <a:pt x="42418" y="7747"/>
                    <a:pt x="46990" y="5842"/>
                  </a:cubicBezTo>
                  <a:lnTo>
                    <a:pt x="46990" y="5842"/>
                  </a:lnTo>
                  <a:lnTo>
                    <a:pt x="46990" y="5842"/>
                  </a:lnTo>
                  <a:cubicBezTo>
                    <a:pt x="51562" y="3937"/>
                    <a:pt x="56388" y="2413"/>
                    <a:pt x="61214" y="1524"/>
                  </a:cubicBezTo>
                  <a:lnTo>
                    <a:pt x="61214" y="1524"/>
                  </a:lnTo>
                  <a:lnTo>
                    <a:pt x="61214" y="1524"/>
                  </a:lnTo>
                  <a:cubicBezTo>
                    <a:pt x="66167" y="508"/>
                    <a:pt x="71120" y="0"/>
                    <a:pt x="76073" y="0"/>
                  </a:cubicBezTo>
                  <a:lnTo>
                    <a:pt x="76073" y="5080"/>
                  </a:lnTo>
                  <a:lnTo>
                    <a:pt x="76073" y="0"/>
                  </a:lnTo>
                  <a:cubicBezTo>
                    <a:pt x="81026" y="0"/>
                    <a:pt x="85979" y="508"/>
                    <a:pt x="90932" y="1524"/>
                  </a:cubicBezTo>
                  <a:lnTo>
                    <a:pt x="90932" y="1524"/>
                  </a:lnTo>
                  <a:lnTo>
                    <a:pt x="90932" y="1524"/>
                  </a:lnTo>
                  <a:cubicBezTo>
                    <a:pt x="95885" y="2540"/>
                    <a:pt x="100584" y="3937"/>
                    <a:pt x="105156" y="5842"/>
                  </a:cubicBezTo>
                  <a:lnTo>
                    <a:pt x="105156" y="5842"/>
                  </a:lnTo>
                  <a:lnTo>
                    <a:pt x="105156" y="5842"/>
                  </a:lnTo>
                  <a:cubicBezTo>
                    <a:pt x="109728" y="7747"/>
                    <a:pt x="114173" y="10160"/>
                    <a:pt x="118364" y="12827"/>
                  </a:cubicBezTo>
                  <a:lnTo>
                    <a:pt x="115570" y="17018"/>
                  </a:lnTo>
                  <a:lnTo>
                    <a:pt x="118364" y="12827"/>
                  </a:lnTo>
                  <a:cubicBezTo>
                    <a:pt x="122555" y="15621"/>
                    <a:pt x="126365" y="18796"/>
                    <a:pt x="129921" y="22352"/>
                  </a:cubicBezTo>
                  <a:lnTo>
                    <a:pt x="129921" y="22352"/>
                  </a:lnTo>
                  <a:lnTo>
                    <a:pt x="129921" y="22352"/>
                  </a:lnTo>
                  <a:cubicBezTo>
                    <a:pt x="133477" y="25908"/>
                    <a:pt x="136652" y="29718"/>
                    <a:pt x="139446" y="33909"/>
                  </a:cubicBezTo>
                  <a:lnTo>
                    <a:pt x="135255" y="36703"/>
                  </a:lnTo>
                  <a:lnTo>
                    <a:pt x="139446" y="33909"/>
                  </a:lnTo>
                  <a:cubicBezTo>
                    <a:pt x="142240" y="38100"/>
                    <a:pt x="144526" y="42418"/>
                    <a:pt x="146431" y="47117"/>
                  </a:cubicBezTo>
                  <a:lnTo>
                    <a:pt x="146431" y="47117"/>
                  </a:lnTo>
                  <a:lnTo>
                    <a:pt x="146431" y="47117"/>
                  </a:lnTo>
                  <a:cubicBezTo>
                    <a:pt x="148336" y="51689"/>
                    <a:pt x="149733" y="56515"/>
                    <a:pt x="150749" y="61341"/>
                  </a:cubicBezTo>
                  <a:lnTo>
                    <a:pt x="150749" y="61341"/>
                  </a:lnTo>
                  <a:lnTo>
                    <a:pt x="150749" y="61341"/>
                  </a:lnTo>
                  <a:cubicBezTo>
                    <a:pt x="151765" y="66294"/>
                    <a:pt x="152273" y="71247"/>
                    <a:pt x="152273" y="76200"/>
                  </a:cubicBezTo>
                  <a:lnTo>
                    <a:pt x="147193" y="76200"/>
                  </a:lnTo>
                  <a:lnTo>
                    <a:pt x="152273" y="76200"/>
                  </a:lnTo>
                  <a:moveTo>
                    <a:pt x="142113" y="76200"/>
                  </a:moveTo>
                  <a:cubicBezTo>
                    <a:pt x="142113" y="71882"/>
                    <a:pt x="141732" y="67564"/>
                    <a:pt x="140843" y="63373"/>
                  </a:cubicBezTo>
                  <a:lnTo>
                    <a:pt x="145796" y="62357"/>
                  </a:lnTo>
                  <a:lnTo>
                    <a:pt x="140843" y="63373"/>
                  </a:lnTo>
                  <a:cubicBezTo>
                    <a:pt x="139954" y="59182"/>
                    <a:pt x="138684" y="54991"/>
                    <a:pt x="137033" y="51054"/>
                  </a:cubicBezTo>
                  <a:lnTo>
                    <a:pt x="141732" y="49149"/>
                  </a:lnTo>
                  <a:lnTo>
                    <a:pt x="137033" y="51054"/>
                  </a:lnTo>
                  <a:cubicBezTo>
                    <a:pt x="135382" y="46990"/>
                    <a:pt x="133350" y="43307"/>
                    <a:pt x="130937" y="39624"/>
                  </a:cubicBezTo>
                  <a:lnTo>
                    <a:pt x="130937" y="39624"/>
                  </a:lnTo>
                  <a:lnTo>
                    <a:pt x="130937" y="39624"/>
                  </a:lnTo>
                  <a:cubicBezTo>
                    <a:pt x="128524" y="36068"/>
                    <a:pt x="125857" y="32639"/>
                    <a:pt x="122682" y="29591"/>
                  </a:cubicBezTo>
                  <a:lnTo>
                    <a:pt x="126238" y="26035"/>
                  </a:lnTo>
                  <a:lnTo>
                    <a:pt x="122682" y="29591"/>
                  </a:lnTo>
                  <a:cubicBezTo>
                    <a:pt x="119634" y="26543"/>
                    <a:pt x="116332" y="23749"/>
                    <a:pt x="112649" y="21336"/>
                  </a:cubicBezTo>
                  <a:cubicBezTo>
                    <a:pt x="108966" y="18923"/>
                    <a:pt x="105283" y="16891"/>
                    <a:pt x="101219" y="15240"/>
                  </a:cubicBezTo>
                  <a:lnTo>
                    <a:pt x="103251" y="10541"/>
                  </a:lnTo>
                  <a:lnTo>
                    <a:pt x="101346" y="15240"/>
                  </a:lnTo>
                  <a:cubicBezTo>
                    <a:pt x="97282" y="13462"/>
                    <a:pt x="93218" y="12319"/>
                    <a:pt x="88900" y="11430"/>
                  </a:cubicBezTo>
                  <a:lnTo>
                    <a:pt x="89916" y="6477"/>
                  </a:lnTo>
                  <a:lnTo>
                    <a:pt x="88900" y="11430"/>
                  </a:lnTo>
                  <a:cubicBezTo>
                    <a:pt x="84709" y="10541"/>
                    <a:pt x="80391" y="10160"/>
                    <a:pt x="76073" y="10160"/>
                  </a:cubicBezTo>
                  <a:cubicBezTo>
                    <a:pt x="71755" y="10160"/>
                    <a:pt x="67437" y="10541"/>
                    <a:pt x="63246" y="11430"/>
                  </a:cubicBezTo>
                  <a:lnTo>
                    <a:pt x="62230" y="6477"/>
                  </a:lnTo>
                  <a:lnTo>
                    <a:pt x="63246" y="11430"/>
                  </a:lnTo>
                  <a:cubicBezTo>
                    <a:pt x="59055" y="12319"/>
                    <a:pt x="54864" y="13462"/>
                    <a:pt x="50927" y="15240"/>
                  </a:cubicBezTo>
                  <a:lnTo>
                    <a:pt x="48895" y="10541"/>
                  </a:lnTo>
                  <a:lnTo>
                    <a:pt x="50800" y="15113"/>
                  </a:lnTo>
                  <a:cubicBezTo>
                    <a:pt x="46736" y="16764"/>
                    <a:pt x="43053" y="18796"/>
                    <a:pt x="39370" y="21209"/>
                  </a:cubicBezTo>
                  <a:cubicBezTo>
                    <a:pt x="35687" y="23622"/>
                    <a:pt x="32385" y="26289"/>
                    <a:pt x="29337" y="29464"/>
                  </a:cubicBezTo>
                  <a:lnTo>
                    <a:pt x="29337" y="29464"/>
                  </a:lnTo>
                  <a:lnTo>
                    <a:pt x="29337" y="29464"/>
                  </a:lnTo>
                  <a:cubicBezTo>
                    <a:pt x="26289" y="32512"/>
                    <a:pt x="23495" y="35814"/>
                    <a:pt x="21082" y="39497"/>
                  </a:cubicBezTo>
                  <a:lnTo>
                    <a:pt x="16891" y="36703"/>
                  </a:lnTo>
                  <a:lnTo>
                    <a:pt x="21082" y="39497"/>
                  </a:lnTo>
                  <a:cubicBezTo>
                    <a:pt x="18669" y="43053"/>
                    <a:pt x="16637" y="46863"/>
                    <a:pt x="14986" y="50927"/>
                  </a:cubicBezTo>
                  <a:lnTo>
                    <a:pt x="10541" y="48895"/>
                  </a:lnTo>
                  <a:lnTo>
                    <a:pt x="15113" y="50800"/>
                  </a:lnTo>
                  <a:cubicBezTo>
                    <a:pt x="13462" y="54864"/>
                    <a:pt x="12192" y="58928"/>
                    <a:pt x="11303" y="63119"/>
                  </a:cubicBezTo>
                  <a:lnTo>
                    <a:pt x="11303" y="63119"/>
                  </a:lnTo>
                  <a:lnTo>
                    <a:pt x="11303" y="63119"/>
                  </a:lnTo>
                  <a:cubicBezTo>
                    <a:pt x="10414" y="67310"/>
                    <a:pt x="10033" y="71628"/>
                    <a:pt x="10033" y="75946"/>
                  </a:cubicBezTo>
                  <a:lnTo>
                    <a:pt x="10033" y="75946"/>
                  </a:lnTo>
                  <a:lnTo>
                    <a:pt x="10033" y="75946"/>
                  </a:lnTo>
                  <a:cubicBezTo>
                    <a:pt x="10033" y="80264"/>
                    <a:pt x="10414" y="84582"/>
                    <a:pt x="11303" y="88773"/>
                  </a:cubicBezTo>
                  <a:lnTo>
                    <a:pt x="11303" y="88773"/>
                  </a:lnTo>
                  <a:lnTo>
                    <a:pt x="11303" y="88773"/>
                  </a:lnTo>
                  <a:cubicBezTo>
                    <a:pt x="12192" y="92964"/>
                    <a:pt x="13335" y="97155"/>
                    <a:pt x="15113" y="101092"/>
                  </a:cubicBezTo>
                  <a:lnTo>
                    <a:pt x="15113" y="101092"/>
                  </a:lnTo>
                  <a:lnTo>
                    <a:pt x="15113" y="101092"/>
                  </a:lnTo>
                  <a:cubicBezTo>
                    <a:pt x="16764" y="105156"/>
                    <a:pt x="18796" y="108839"/>
                    <a:pt x="21209" y="112522"/>
                  </a:cubicBezTo>
                  <a:cubicBezTo>
                    <a:pt x="23622" y="116205"/>
                    <a:pt x="26289" y="119507"/>
                    <a:pt x="29464" y="122555"/>
                  </a:cubicBezTo>
                  <a:cubicBezTo>
                    <a:pt x="32639" y="125603"/>
                    <a:pt x="35814" y="128397"/>
                    <a:pt x="39497" y="130810"/>
                  </a:cubicBezTo>
                  <a:cubicBezTo>
                    <a:pt x="43180" y="133223"/>
                    <a:pt x="46863" y="135255"/>
                    <a:pt x="50927" y="136906"/>
                  </a:cubicBezTo>
                  <a:lnTo>
                    <a:pt x="50927" y="136906"/>
                  </a:lnTo>
                  <a:lnTo>
                    <a:pt x="50927" y="136906"/>
                  </a:lnTo>
                  <a:cubicBezTo>
                    <a:pt x="54991" y="138557"/>
                    <a:pt x="59055" y="139827"/>
                    <a:pt x="63246" y="140716"/>
                  </a:cubicBezTo>
                  <a:lnTo>
                    <a:pt x="63246" y="140716"/>
                  </a:lnTo>
                  <a:lnTo>
                    <a:pt x="63246" y="140716"/>
                  </a:lnTo>
                  <a:cubicBezTo>
                    <a:pt x="67437" y="141605"/>
                    <a:pt x="71755" y="141986"/>
                    <a:pt x="76073" y="141986"/>
                  </a:cubicBezTo>
                  <a:lnTo>
                    <a:pt x="76073" y="147066"/>
                  </a:lnTo>
                  <a:lnTo>
                    <a:pt x="76073" y="141986"/>
                  </a:lnTo>
                  <a:cubicBezTo>
                    <a:pt x="80391" y="141986"/>
                    <a:pt x="84709" y="141605"/>
                    <a:pt x="88900" y="140716"/>
                  </a:cubicBezTo>
                  <a:lnTo>
                    <a:pt x="88900" y="140716"/>
                  </a:lnTo>
                  <a:lnTo>
                    <a:pt x="88900" y="140716"/>
                  </a:lnTo>
                  <a:cubicBezTo>
                    <a:pt x="93091" y="139827"/>
                    <a:pt x="97282" y="138684"/>
                    <a:pt x="101219" y="136906"/>
                  </a:cubicBezTo>
                  <a:lnTo>
                    <a:pt x="101219" y="136906"/>
                  </a:lnTo>
                  <a:lnTo>
                    <a:pt x="101219" y="136906"/>
                  </a:lnTo>
                  <a:cubicBezTo>
                    <a:pt x="105283" y="135255"/>
                    <a:pt x="108966" y="133223"/>
                    <a:pt x="112649" y="130810"/>
                  </a:cubicBezTo>
                  <a:lnTo>
                    <a:pt x="115443" y="135001"/>
                  </a:lnTo>
                  <a:lnTo>
                    <a:pt x="112649" y="130810"/>
                  </a:lnTo>
                  <a:cubicBezTo>
                    <a:pt x="116205" y="128397"/>
                    <a:pt x="119634" y="125730"/>
                    <a:pt x="122682" y="122555"/>
                  </a:cubicBezTo>
                  <a:lnTo>
                    <a:pt x="126238" y="126111"/>
                  </a:lnTo>
                  <a:lnTo>
                    <a:pt x="122682" y="122555"/>
                  </a:lnTo>
                  <a:cubicBezTo>
                    <a:pt x="125730" y="119507"/>
                    <a:pt x="128524" y="116205"/>
                    <a:pt x="130937" y="112522"/>
                  </a:cubicBezTo>
                  <a:cubicBezTo>
                    <a:pt x="133350" y="108839"/>
                    <a:pt x="135382" y="105156"/>
                    <a:pt x="137033" y="101092"/>
                  </a:cubicBezTo>
                  <a:lnTo>
                    <a:pt x="141732" y="102997"/>
                  </a:lnTo>
                  <a:lnTo>
                    <a:pt x="137033" y="101092"/>
                  </a:lnTo>
                  <a:cubicBezTo>
                    <a:pt x="138684" y="97028"/>
                    <a:pt x="139954" y="92964"/>
                    <a:pt x="140843" y="88773"/>
                  </a:cubicBezTo>
                  <a:lnTo>
                    <a:pt x="140843" y="88773"/>
                  </a:lnTo>
                  <a:lnTo>
                    <a:pt x="140843" y="88773"/>
                  </a:lnTo>
                  <a:cubicBezTo>
                    <a:pt x="141732" y="84582"/>
                    <a:pt x="142113" y="80264"/>
                    <a:pt x="142113" y="75946"/>
                  </a:cubicBezTo>
                  <a:close/>
                </a:path>
              </a:pathLst>
            </a:custGeom>
            <a:solidFill>
              <a:srgbClr val="FEFFFF"/>
            </a:solidFill>
          </p:spPr>
        </p:sp>
      </p:grpSp>
      <p:sp>
        <p:nvSpPr>
          <p:cNvPr name="TextBox 24" id="24"/>
          <p:cNvSpPr txBox="true"/>
          <p:nvPr/>
        </p:nvSpPr>
        <p:spPr>
          <a:xfrm rot="0">
            <a:off x="3938216" y="352568"/>
            <a:ext cx="6638734" cy="1212609"/>
          </a:xfrm>
          <a:prstGeom prst="rect">
            <a:avLst/>
          </a:prstGeom>
        </p:spPr>
        <p:txBody>
          <a:bodyPr anchor="t" rtlCol="false" tIns="0" lIns="0" bIns="0" rIns="0">
            <a:spAutoFit/>
          </a:bodyPr>
          <a:lstStyle/>
          <a:p>
            <a:pPr algn="l">
              <a:lnSpc>
                <a:spcPts val="9812"/>
              </a:lnSpc>
            </a:pPr>
            <a:r>
              <a:rPr lang="en-US" b="true" sz="7008" spc="686">
                <a:solidFill>
                  <a:srgbClr val="FDFBFB"/>
                </a:solidFill>
                <a:latin typeface="League Spartan"/>
                <a:ea typeface="League Spartan"/>
                <a:cs typeface="League Spartan"/>
                <a:sym typeface="League Spartan"/>
              </a:rPr>
              <a:t>PROCESSOR</a:t>
            </a:r>
          </a:p>
        </p:txBody>
      </p:sp>
      <p:sp>
        <p:nvSpPr>
          <p:cNvPr name="TextBox 25" id="25"/>
          <p:cNvSpPr txBox="true"/>
          <p:nvPr/>
        </p:nvSpPr>
        <p:spPr>
          <a:xfrm rot="0">
            <a:off x="1168441" y="2238499"/>
            <a:ext cx="11703120" cy="602266"/>
          </a:xfrm>
          <a:prstGeom prst="rect">
            <a:avLst/>
          </a:prstGeom>
        </p:spPr>
        <p:txBody>
          <a:bodyPr anchor="t" rtlCol="false" tIns="0" lIns="0" bIns="0" rIns="0">
            <a:spAutoFit/>
          </a:bodyPr>
          <a:lstStyle/>
          <a:p>
            <a:pPr algn="l">
              <a:lnSpc>
                <a:spcPts val="4759"/>
              </a:lnSpc>
            </a:pPr>
            <a:r>
              <a:rPr lang="en-US" sz="3399">
                <a:solidFill>
                  <a:srgbClr val="FEFFFF"/>
                </a:solidFill>
                <a:latin typeface="Canva Sans"/>
                <a:ea typeface="Canva Sans"/>
                <a:cs typeface="Canva Sans"/>
                <a:sym typeface="Canva Sans"/>
              </a:rPr>
              <a:t>Risc-v single cycle consist of the following components</a:t>
            </a:r>
          </a:p>
        </p:txBody>
      </p:sp>
      <p:sp>
        <p:nvSpPr>
          <p:cNvPr name="TextBox 26" id="26"/>
          <p:cNvSpPr txBox="true"/>
          <p:nvPr/>
        </p:nvSpPr>
        <p:spPr>
          <a:xfrm rot="0">
            <a:off x="1402375" y="3353305"/>
            <a:ext cx="2442077" cy="577291"/>
          </a:xfrm>
          <a:prstGeom prst="rect">
            <a:avLst/>
          </a:prstGeom>
        </p:spPr>
        <p:txBody>
          <a:bodyPr anchor="t" rtlCol="false" tIns="0" lIns="0" bIns="0" rIns="0">
            <a:spAutoFit/>
          </a:bodyPr>
          <a:lstStyle/>
          <a:p>
            <a:pPr algn="l">
              <a:lnSpc>
                <a:spcPts val="4553"/>
              </a:lnSpc>
            </a:pPr>
            <a:r>
              <a:rPr lang="en-US" b="true" sz="3301">
                <a:solidFill>
                  <a:srgbClr val="FEFFFF"/>
                </a:solidFill>
                <a:latin typeface="Canva Sans Bold"/>
                <a:ea typeface="Canva Sans Bold"/>
                <a:cs typeface="Canva Sans Bold"/>
                <a:sym typeface="Canva Sans Bold"/>
              </a:rPr>
              <a:t>DATA PATH</a:t>
            </a:r>
          </a:p>
        </p:txBody>
      </p:sp>
      <p:sp>
        <p:nvSpPr>
          <p:cNvPr name="TextBox 27" id="27"/>
          <p:cNvSpPr txBox="true"/>
          <p:nvPr/>
        </p:nvSpPr>
        <p:spPr>
          <a:xfrm rot="0">
            <a:off x="2115264" y="3931606"/>
            <a:ext cx="3416675" cy="3468786"/>
          </a:xfrm>
          <a:prstGeom prst="rect">
            <a:avLst/>
          </a:prstGeom>
        </p:spPr>
        <p:txBody>
          <a:bodyPr anchor="t" rtlCol="false" tIns="0" lIns="0" bIns="0" rIns="0">
            <a:spAutoFit/>
          </a:bodyPr>
          <a:lstStyle/>
          <a:p>
            <a:pPr algn="l">
              <a:lnSpc>
                <a:spcPts val="4553"/>
              </a:lnSpc>
            </a:pPr>
            <a:r>
              <a:rPr lang="en-US" b="true" sz="3301">
                <a:solidFill>
                  <a:srgbClr val="FEFFFF"/>
                </a:solidFill>
                <a:latin typeface="Canva Sans Bold"/>
                <a:ea typeface="Canva Sans Bold"/>
                <a:cs typeface="Canva Sans Bold"/>
                <a:sym typeface="Canva Sans Bold"/>
              </a:rPr>
              <a:t>INSTRUCTION MEMORY REGISTER FILE ALU DATA MEMORY EXTENDER UNIT</a:t>
            </a:r>
          </a:p>
        </p:txBody>
      </p:sp>
      <p:sp>
        <p:nvSpPr>
          <p:cNvPr name="TextBox 28" id="28"/>
          <p:cNvSpPr txBox="true"/>
          <p:nvPr/>
        </p:nvSpPr>
        <p:spPr>
          <a:xfrm rot="0">
            <a:off x="1476527" y="7339298"/>
            <a:ext cx="3338493" cy="929716"/>
          </a:xfrm>
          <a:prstGeom prst="rect">
            <a:avLst/>
          </a:prstGeom>
        </p:spPr>
        <p:txBody>
          <a:bodyPr anchor="t" rtlCol="false" tIns="0" lIns="0" bIns="0" rIns="0">
            <a:spAutoFit/>
          </a:bodyPr>
          <a:lstStyle/>
          <a:p>
            <a:pPr algn="l">
              <a:lnSpc>
                <a:spcPts val="8254"/>
              </a:lnSpc>
            </a:pPr>
            <a:r>
              <a:rPr lang="en-US" b="true" sz="3301">
                <a:solidFill>
                  <a:srgbClr val="FEFFFF"/>
                </a:solidFill>
                <a:latin typeface="Canva Sans Bold"/>
                <a:ea typeface="Canva Sans Bold"/>
                <a:cs typeface="Canva Sans Bold"/>
                <a:sym typeface="Canva Sans Bold"/>
              </a:rPr>
              <a:t>CONTROL UNIT </a:t>
            </a:r>
          </a:p>
        </p:txBody>
      </p:sp>
      <p:sp>
        <p:nvSpPr>
          <p:cNvPr name="TextBox 29" id="29"/>
          <p:cNvSpPr txBox="true"/>
          <p:nvPr/>
        </p:nvSpPr>
        <p:spPr>
          <a:xfrm rot="0">
            <a:off x="2189416" y="8546240"/>
            <a:ext cx="3463319" cy="879367"/>
          </a:xfrm>
          <a:prstGeom prst="rect">
            <a:avLst/>
          </a:prstGeom>
        </p:spPr>
        <p:txBody>
          <a:bodyPr anchor="t" rtlCol="false" tIns="0" lIns="0" bIns="0" rIns="0">
            <a:spAutoFit/>
          </a:bodyPr>
          <a:lstStyle/>
          <a:p>
            <a:pPr algn="l">
              <a:lnSpc>
                <a:spcPts val="1650"/>
              </a:lnSpc>
            </a:pPr>
            <a:r>
              <a:rPr lang="en-US" b="true" sz="3301">
                <a:solidFill>
                  <a:srgbClr val="FEFFFF"/>
                </a:solidFill>
                <a:latin typeface="Canva Sans Bold"/>
                <a:ea typeface="Canva Sans Bold"/>
                <a:cs typeface="Canva Sans Bold"/>
                <a:sym typeface="Canva Sans Bold"/>
              </a:rPr>
              <a:t>MAIN DECODER </a:t>
            </a:r>
          </a:p>
          <a:p>
            <a:pPr algn="l">
              <a:lnSpc>
                <a:spcPts val="7455"/>
              </a:lnSpc>
            </a:pPr>
            <a:r>
              <a:rPr lang="en-US" b="true" sz="3301">
                <a:solidFill>
                  <a:srgbClr val="FEFFFF"/>
                </a:solidFill>
                <a:latin typeface="Canva Sans Bold"/>
                <a:ea typeface="Canva Sans Bold"/>
                <a:cs typeface="Canva Sans Bold"/>
                <a:sym typeface="Canva Sans Bold"/>
              </a:rPr>
              <a:t>ALU DECODER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9009526" y="0"/>
            <a:ext cx="36309300" cy="10287000"/>
          </a:xfrm>
          <a:custGeom>
            <a:avLst/>
            <a:gdLst/>
            <a:ahLst/>
            <a:cxnLst/>
            <a:rect r="r" b="b" t="t" l="l"/>
            <a:pathLst>
              <a:path h="10287000" w="36309300">
                <a:moveTo>
                  <a:pt x="0" y="0"/>
                </a:moveTo>
                <a:lnTo>
                  <a:pt x="36309300" y="0"/>
                </a:lnTo>
                <a:lnTo>
                  <a:pt x="363093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0" y="0"/>
            <a:ext cx="2924623" cy="1468888"/>
          </a:xfrm>
          <a:custGeom>
            <a:avLst/>
            <a:gdLst/>
            <a:ahLst/>
            <a:cxnLst/>
            <a:rect r="r" b="b" t="t" l="l"/>
            <a:pathLst>
              <a:path h="1468888" w="2924623">
                <a:moveTo>
                  <a:pt x="0" y="0"/>
                </a:moveTo>
                <a:lnTo>
                  <a:pt x="2924623" y="0"/>
                </a:lnTo>
                <a:lnTo>
                  <a:pt x="2924623" y="1468888"/>
                </a:lnTo>
                <a:lnTo>
                  <a:pt x="0" y="1468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46053" y="0"/>
            <a:ext cx="38119" cy="1760563"/>
          </a:xfrm>
          <a:custGeom>
            <a:avLst/>
            <a:gdLst/>
            <a:ahLst/>
            <a:cxnLst/>
            <a:rect r="r" b="b" t="t" l="l"/>
            <a:pathLst>
              <a:path h="1760563" w="38119">
                <a:moveTo>
                  <a:pt x="0" y="0"/>
                </a:moveTo>
                <a:lnTo>
                  <a:pt x="38119" y="0"/>
                </a:lnTo>
                <a:lnTo>
                  <a:pt x="38119" y="1760563"/>
                </a:lnTo>
                <a:lnTo>
                  <a:pt x="0" y="17605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421024" y="5143500"/>
            <a:ext cx="8562975" cy="4552950"/>
          </a:xfrm>
          <a:custGeom>
            <a:avLst/>
            <a:gdLst/>
            <a:ahLst/>
            <a:cxnLst/>
            <a:rect r="r" b="b" t="t" l="l"/>
            <a:pathLst>
              <a:path h="4552950" w="8562975">
                <a:moveTo>
                  <a:pt x="0" y="0"/>
                </a:moveTo>
                <a:lnTo>
                  <a:pt x="8562975" y="0"/>
                </a:lnTo>
                <a:lnTo>
                  <a:pt x="8562975" y="4552950"/>
                </a:lnTo>
                <a:lnTo>
                  <a:pt x="0" y="4552950"/>
                </a:lnTo>
                <a:lnTo>
                  <a:pt x="0" y="0"/>
                </a:lnTo>
                <a:close/>
              </a:path>
            </a:pathLst>
          </a:custGeom>
          <a:blipFill>
            <a:blip r:embed="rId7"/>
            <a:stretch>
              <a:fillRect l="-2267" t="0" r="-2292" b="0"/>
            </a:stretch>
          </a:blipFill>
        </p:spPr>
      </p:sp>
      <p:sp>
        <p:nvSpPr>
          <p:cNvPr name="Freeform 6" id="6"/>
          <p:cNvSpPr/>
          <p:nvPr/>
        </p:nvSpPr>
        <p:spPr>
          <a:xfrm flipH="false" flipV="false" rot="0">
            <a:off x="9200159" y="6837131"/>
            <a:ext cx="2319518" cy="1695898"/>
          </a:xfrm>
          <a:custGeom>
            <a:avLst/>
            <a:gdLst/>
            <a:ahLst/>
            <a:cxnLst/>
            <a:rect r="r" b="b" t="t" l="l"/>
            <a:pathLst>
              <a:path h="1695898" w="2319518">
                <a:moveTo>
                  <a:pt x="0" y="0"/>
                </a:moveTo>
                <a:lnTo>
                  <a:pt x="2319519" y="0"/>
                </a:lnTo>
                <a:lnTo>
                  <a:pt x="2319519" y="1695897"/>
                </a:lnTo>
                <a:lnTo>
                  <a:pt x="0" y="16958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1823925" y="937450"/>
            <a:ext cx="5153025" cy="3819525"/>
          </a:xfrm>
          <a:custGeom>
            <a:avLst/>
            <a:gdLst/>
            <a:ahLst/>
            <a:cxnLst/>
            <a:rect r="r" b="b" t="t" l="l"/>
            <a:pathLst>
              <a:path h="3819525" w="5153025">
                <a:moveTo>
                  <a:pt x="0" y="0"/>
                </a:moveTo>
                <a:lnTo>
                  <a:pt x="5153025" y="0"/>
                </a:lnTo>
                <a:lnTo>
                  <a:pt x="5153025" y="3819526"/>
                </a:lnTo>
                <a:lnTo>
                  <a:pt x="0" y="3819526"/>
                </a:lnTo>
                <a:lnTo>
                  <a:pt x="0" y="0"/>
                </a:lnTo>
                <a:close/>
              </a:path>
            </a:pathLst>
          </a:custGeom>
          <a:blipFill>
            <a:blip r:embed="rId10"/>
            <a:stretch>
              <a:fillRect l="0" t="0" r="0" b="0"/>
            </a:stretch>
          </a:blipFill>
        </p:spPr>
      </p:sp>
      <p:grpSp>
        <p:nvGrpSpPr>
          <p:cNvPr name="Group 8" id="8"/>
          <p:cNvGrpSpPr>
            <a:grpSpLocks noChangeAspect="true"/>
          </p:cNvGrpSpPr>
          <p:nvPr/>
        </p:nvGrpSpPr>
        <p:grpSpPr>
          <a:xfrm rot="0">
            <a:off x="520151" y="2816809"/>
            <a:ext cx="6537627" cy="184147"/>
            <a:chOff x="0" y="0"/>
            <a:chExt cx="6537617" cy="184150"/>
          </a:xfrm>
        </p:grpSpPr>
        <p:sp>
          <p:nvSpPr>
            <p:cNvPr name="Freeform 9" id="9"/>
            <p:cNvSpPr/>
            <p:nvPr/>
          </p:nvSpPr>
          <p:spPr>
            <a:xfrm flipH="false" flipV="false" rot="0">
              <a:off x="63500" y="63500"/>
              <a:ext cx="6259068" cy="57150"/>
            </a:xfrm>
            <a:custGeom>
              <a:avLst/>
              <a:gdLst/>
              <a:ahLst/>
              <a:cxnLst/>
              <a:rect r="r" b="b" t="t" l="l"/>
              <a:pathLst>
                <a:path h="57150" w="6259068">
                  <a:moveTo>
                    <a:pt x="0" y="0"/>
                  </a:moveTo>
                  <a:lnTo>
                    <a:pt x="0" y="57150"/>
                  </a:lnTo>
                  <a:lnTo>
                    <a:pt x="5837428" y="57150"/>
                  </a:lnTo>
                  <a:lnTo>
                    <a:pt x="5837428" y="0"/>
                  </a:lnTo>
                  <a:close/>
                  <a:moveTo>
                    <a:pt x="6168644" y="0"/>
                  </a:moveTo>
                  <a:lnTo>
                    <a:pt x="6168644" y="57150"/>
                  </a:lnTo>
                  <a:lnTo>
                    <a:pt x="6259068" y="57150"/>
                  </a:lnTo>
                  <a:lnTo>
                    <a:pt x="6259068" y="0"/>
                  </a:lnTo>
                  <a:close/>
                </a:path>
              </a:pathLst>
            </a:custGeom>
            <a:solidFill>
              <a:srgbClr val="FEFFFF"/>
            </a:solidFill>
          </p:spPr>
        </p:sp>
        <p:sp>
          <p:nvSpPr>
            <p:cNvPr name="Freeform 10" id="10"/>
            <p:cNvSpPr/>
            <p:nvPr/>
          </p:nvSpPr>
          <p:spPr>
            <a:xfrm flipH="false" flipV="false" rot="0">
              <a:off x="6322568" y="63500"/>
              <a:ext cx="151511" cy="57150"/>
            </a:xfrm>
            <a:custGeom>
              <a:avLst/>
              <a:gdLst/>
              <a:ahLst/>
              <a:cxnLst/>
              <a:rect r="r" b="b" t="t" l="l"/>
              <a:pathLst>
                <a:path h="57150" w="151511">
                  <a:moveTo>
                    <a:pt x="0" y="0"/>
                  </a:moveTo>
                  <a:lnTo>
                    <a:pt x="151511" y="0"/>
                  </a:lnTo>
                  <a:lnTo>
                    <a:pt x="151511" y="57150"/>
                  </a:lnTo>
                  <a:lnTo>
                    <a:pt x="0" y="57150"/>
                  </a:lnTo>
                  <a:close/>
                </a:path>
              </a:pathLst>
            </a:custGeom>
            <a:solidFill>
              <a:srgbClr val="FEFFFF"/>
            </a:solidFill>
          </p:spPr>
        </p:sp>
      </p:grpSp>
      <p:sp>
        <p:nvSpPr>
          <p:cNvPr name="TextBox 11" id="11"/>
          <p:cNvSpPr txBox="true"/>
          <p:nvPr/>
        </p:nvSpPr>
        <p:spPr>
          <a:xfrm rot="0">
            <a:off x="3789074" y="261309"/>
            <a:ext cx="6638734" cy="1212609"/>
          </a:xfrm>
          <a:prstGeom prst="rect">
            <a:avLst/>
          </a:prstGeom>
        </p:spPr>
        <p:txBody>
          <a:bodyPr anchor="t" rtlCol="false" tIns="0" lIns="0" bIns="0" rIns="0">
            <a:spAutoFit/>
          </a:bodyPr>
          <a:lstStyle/>
          <a:p>
            <a:pPr algn="l">
              <a:lnSpc>
                <a:spcPts val="9812"/>
              </a:lnSpc>
            </a:pPr>
            <a:r>
              <a:rPr lang="en-US" b="true" sz="7008" spc="686">
                <a:solidFill>
                  <a:srgbClr val="FDFBFB"/>
                </a:solidFill>
                <a:latin typeface="League Spartan"/>
                <a:ea typeface="League Spartan"/>
                <a:cs typeface="League Spartan"/>
                <a:sym typeface="League Spartan"/>
              </a:rPr>
              <a:t>PROCESSOR</a:t>
            </a:r>
          </a:p>
        </p:txBody>
      </p:sp>
      <p:sp>
        <p:nvSpPr>
          <p:cNvPr name="TextBox 12" id="12"/>
          <p:cNvSpPr txBox="true"/>
          <p:nvPr/>
        </p:nvSpPr>
        <p:spPr>
          <a:xfrm rot="0">
            <a:off x="583502" y="2081174"/>
            <a:ext cx="7018001" cy="5190601"/>
          </a:xfrm>
          <a:prstGeom prst="rect">
            <a:avLst/>
          </a:prstGeom>
        </p:spPr>
        <p:txBody>
          <a:bodyPr anchor="t" rtlCol="false" tIns="0" lIns="0" bIns="0" rIns="0">
            <a:spAutoFit/>
          </a:bodyPr>
          <a:lstStyle/>
          <a:p>
            <a:pPr algn="l">
              <a:lnSpc>
                <a:spcPts val="7084"/>
              </a:lnSpc>
            </a:pPr>
            <a:r>
              <a:rPr lang="en-US" b="true" sz="5060">
                <a:solidFill>
                  <a:srgbClr val="FEFFFF"/>
                </a:solidFill>
                <a:latin typeface="Canva Sans Bold"/>
                <a:ea typeface="Canva Sans Bold"/>
                <a:cs typeface="Canva Sans Bold"/>
                <a:sym typeface="Canva Sans Bold"/>
              </a:rPr>
              <a:t>Instruction Memory </a:t>
            </a:r>
          </a:p>
          <a:p>
            <a:pPr algn="l">
              <a:lnSpc>
                <a:spcPts val="4725"/>
              </a:lnSpc>
            </a:pPr>
            <a:r>
              <a:rPr lang="en-US" sz="3399">
                <a:solidFill>
                  <a:srgbClr val="FEFFFF"/>
                </a:solidFill>
                <a:latin typeface="Canva Sans"/>
                <a:ea typeface="Canva Sans"/>
                <a:cs typeface="Canva Sans"/>
                <a:sym typeface="Canva Sans"/>
              </a:rPr>
              <a:t>Instruction memory take 32bit address as input and read the instruction in the memory present in the particular address the instruction are also the 32 bit in length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264" t="0" r="-49276" b="0"/>
            </a:stretch>
          </a:blipFill>
        </p:spPr>
      </p:sp>
      <p:sp>
        <p:nvSpPr>
          <p:cNvPr name="Freeform 3" id="3"/>
          <p:cNvSpPr/>
          <p:nvPr/>
        </p:nvSpPr>
        <p:spPr>
          <a:xfrm flipH="false" flipV="false" rot="0">
            <a:off x="0" y="0"/>
            <a:ext cx="2924623" cy="1468888"/>
          </a:xfrm>
          <a:custGeom>
            <a:avLst/>
            <a:gdLst/>
            <a:ahLst/>
            <a:cxnLst/>
            <a:rect r="r" b="b" t="t" l="l"/>
            <a:pathLst>
              <a:path h="1468888" w="2924623">
                <a:moveTo>
                  <a:pt x="0" y="0"/>
                </a:moveTo>
                <a:lnTo>
                  <a:pt x="2924623" y="0"/>
                </a:lnTo>
                <a:lnTo>
                  <a:pt x="2924623" y="1468888"/>
                </a:lnTo>
                <a:lnTo>
                  <a:pt x="0" y="1468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46053" y="0"/>
            <a:ext cx="38119" cy="1760563"/>
          </a:xfrm>
          <a:custGeom>
            <a:avLst/>
            <a:gdLst/>
            <a:ahLst/>
            <a:cxnLst/>
            <a:rect r="r" b="b" t="t" l="l"/>
            <a:pathLst>
              <a:path h="1760563" w="38119">
                <a:moveTo>
                  <a:pt x="0" y="0"/>
                </a:moveTo>
                <a:lnTo>
                  <a:pt x="38119" y="0"/>
                </a:lnTo>
                <a:lnTo>
                  <a:pt x="38119" y="1760563"/>
                </a:lnTo>
                <a:lnTo>
                  <a:pt x="0" y="17605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615043" y="7192756"/>
            <a:ext cx="5476875" cy="2914650"/>
          </a:xfrm>
          <a:custGeom>
            <a:avLst/>
            <a:gdLst/>
            <a:ahLst/>
            <a:cxnLst/>
            <a:rect r="r" b="b" t="t" l="l"/>
            <a:pathLst>
              <a:path h="2914650" w="5476875">
                <a:moveTo>
                  <a:pt x="0" y="0"/>
                </a:moveTo>
                <a:lnTo>
                  <a:pt x="5476875" y="0"/>
                </a:lnTo>
                <a:lnTo>
                  <a:pt x="5476875" y="2914650"/>
                </a:lnTo>
                <a:lnTo>
                  <a:pt x="0" y="2914650"/>
                </a:lnTo>
                <a:lnTo>
                  <a:pt x="0" y="0"/>
                </a:lnTo>
                <a:close/>
              </a:path>
            </a:pathLst>
          </a:custGeom>
          <a:blipFill>
            <a:blip r:embed="rId7"/>
            <a:stretch>
              <a:fillRect l="-2267" t="0" r="-2254" b="0"/>
            </a:stretch>
          </a:blipFill>
        </p:spPr>
      </p:sp>
      <p:sp>
        <p:nvSpPr>
          <p:cNvPr name="Freeform 6" id="6"/>
          <p:cNvSpPr/>
          <p:nvPr/>
        </p:nvSpPr>
        <p:spPr>
          <a:xfrm flipH="false" flipV="false" rot="0">
            <a:off x="14106801" y="8248364"/>
            <a:ext cx="1588141" cy="1172547"/>
          </a:xfrm>
          <a:custGeom>
            <a:avLst/>
            <a:gdLst/>
            <a:ahLst/>
            <a:cxnLst/>
            <a:rect r="r" b="b" t="t" l="l"/>
            <a:pathLst>
              <a:path h="1172547" w="1588141">
                <a:moveTo>
                  <a:pt x="0" y="0"/>
                </a:moveTo>
                <a:lnTo>
                  <a:pt x="1588142" y="0"/>
                </a:lnTo>
                <a:lnTo>
                  <a:pt x="1588142" y="1172547"/>
                </a:lnTo>
                <a:lnTo>
                  <a:pt x="0" y="11725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615043" y="2921117"/>
            <a:ext cx="5086350" cy="3381375"/>
          </a:xfrm>
          <a:custGeom>
            <a:avLst/>
            <a:gdLst/>
            <a:ahLst/>
            <a:cxnLst/>
            <a:rect r="r" b="b" t="t" l="l"/>
            <a:pathLst>
              <a:path h="3381375" w="5086350">
                <a:moveTo>
                  <a:pt x="0" y="0"/>
                </a:moveTo>
                <a:lnTo>
                  <a:pt x="5086350" y="0"/>
                </a:lnTo>
                <a:lnTo>
                  <a:pt x="5086350" y="3381375"/>
                </a:lnTo>
                <a:lnTo>
                  <a:pt x="0" y="3381375"/>
                </a:lnTo>
                <a:lnTo>
                  <a:pt x="0" y="0"/>
                </a:lnTo>
                <a:close/>
              </a:path>
            </a:pathLst>
          </a:custGeom>
          <a:blipFill>
            <a:blip r:embed="rId10"/>
            <a:stretch>
              <a:fillRect l="0" t="0" r="0" b="0"/>
            </a:stretch>
          </a:blipFill>
        </p:spPr>
      </p:sp>
      <p:grpSp>
        <p:nvGrpSpPr>
          <p:cNvPr name="Group 8" id="8"/>
          <p:cNvGrpSpPr>
            <a:grpSpLocks noChangeAspect="true"/>
          </p:cNvGrpSpPr>
          <p:nvPr/>
        </p:nvGrpSpPr>
        <p:grpSpPr>
          <a:xfrm rot="0">
            <a:off x="371475" y="3616357"/>
            <a:ext cx="152400" cy="152400"/>
            <a:chOff x="0" y="0"/>
            <a:chExt cx="152400" cy="152400"/>
          </a:xfrm>
        </p:grpSpPr>
        <p:sp>
          <p:nvSpPr>
            <p:cNvPr name="Freeform 9" id="9"/>
            <p:cNvSpPr/>
            <p:nvPr/>
          </p:nvSpPr>
          <p:spPr>
            <a:xfrm flipH="false" flipV="false" rot="0">
              <a:off x="0" y="0"/>
              <a:ext cx="152400" cy="152400"/>
            </a:xfrm>
            <a:custGeom>
              <a:avLst/>
              <a:gdLst/>
              <a:ahLst/>
              <a:cxnLst/>
              <a:rect r="r" b="b" t="t" l="l"/>
              <a:pathLst>
                <a:path h="152400" w="152400">
                  <a:moveTo>
                    <a:pt x="152400" y="76200"/>
                  </a:moveTo>
                  <a:cubicBezTo>
                    <a:pt x="152400" y="81153"/>
                    <a:pt x="151892" y="86106"/>
                    <a:pt x="150876" y="91059"/>
                  </a:cubicBezTo>
                  <a:cubicBezTo>
                    <a:pt x="149860" y="96012"/>
                    <a:pt x="148463" y="100711"/>
                    <a:pt x="146558" y="105410"/>
                  </a:cubicBezTo>
                  <a:cubicBezTo>
                    <a:pt x="144653" y="110109"/>
                    <a:pt x="142240" y="114427"/>
                    <a:pt x="139573" y="118618"/>
                  </a:cubicBezTo>
                  <a:cubicBezTo>
                    <a:pt x="136906" y="122809"/>
                    <a:pt x="133604" y="126619"/>
                    <a:pt x="130048" y="130175"/>
                  </a:cubicBezTo>
                  <a:cubicBezTo>
                    <a:pt x="126492" y="133731"/>
                    <a:pt x="122682" y="136906"/>
                    <a:pt x="118491" y="139700"/>
                  </a:cubicBezTo>
                  <a:cubicBezTo>
                    <a:pt x="114300" y="142494"/>
                    <a:pt x="109982" y="144780"/>
                    <a:pt x="105283" y="146685"/>
                  </a:cubicBezTo>
                  <a:cubicBezTo>
                    <a:pt x="100584" y="148590"/>
                    <a:pt x="95885" y="149987"/>
                    <a:pt x="90932" y="151003"/>
                  </a:cubicBezTo>
                  <a:cubicBezTo>
                    <a:pt x="85979" y="152019"/>
                    <a:pt x="81153" y="152400"/>
                    <a:pt x="76200" y="152400"/>
                  </a:cubicBezTo>
                  <a:cubicBezTo>
                    <a:pt x="71247" y="152400"/>
                    <a:pt x="66294" y="151892"/>
                    <a:pt x="61341" y="150876"/>
                  </a:cubicBezTo>
                  <a:cubicBezTo>
                    <a:pt x="56388" y="149860"/>
                    <a:pt x="51689" y="148463"/>
                    <a:pt x="46990" y="146558"/>
                  </a:cubicBezTo>
                  <a:cubicBezTo>
                    <a:pt x="42291" y="144653"/>
                    <a:pt x="37973" y="142240"/>
                    <a:pt x="33782" y="139573"/>
                  </a:cubicBezTo>
                  <a:cubicBezTo>
                    <a:pt x="29591" y="136906"/>
                    <a:pt x="25781" y="133604"/>
                    <a:pt x="22225" y="130048"/>
                  </a:cubicBezTo>
                  <a:cubicBezTo>
                    <a:pt x="18669" y="126492"/>
                    <a:pt x="15494" y="122682"/>
                    <a:pt x="12700" y="118491"/>
                  </a:cubicBezTo>
                  <a:cubicBezTo>
                    <a:pt x="9906" y="114300"/>
                    <a:pt x="7747" y="109982"/>
                    <a:pt x="5842" y="105410"/>
                  </a:cubicBezTo>
                  <a:cubicBezTo>
                    <a:pt x="3937" y="100838"/>
                    <a:pt x="2413" y="96012"/>
                    <a:pt x="1524" y="91059"/>
                  </a:cubicBezTo>
                  <a:cubicBezTo>
                    <a:pt x="635" y="86106"/>
                    <a:pt x="0" y="81153"/>
                    <a:pt x="0" y="76200"/>
                  </a:cubicBezTo>
                  <a:cubicBezTo>
                    <a:pt x="0" y="71247"/>
                    <a:pt x="508" y="66294"/>
                    <a:pt x="1524" y="61341"/>
                  </a:cubicBezTo>
                  <a:cubicBezTo>
                    <a:pt x="2540" y="56388"/>
                    <a:pt x="3937" y="51689"/>
                    <a:pt x="5842" y="46990"/>
                  </a:cubicBezTo>
                  <a:cubicBezTo>
                    <a:pt x="7747" y="42291"/>
                    <a:pt x="10160" y="37973"/>
                    <a:pt x="12827" y="33782"/>
                  </a:cubicBezTo>
                  <a:cubicBezTo>
                    <a:pt x="15494" y="29591"/>
                    <a:pt x="18796" y="25781"/>
                    <a:pt x="22352" y="22225"/>
                  </a:cubicBezTo>
                  <a:cubicBezTo>
                    <a:pt x="25908" y="18669"/>
                    <a:pt x="29718" y="15494"/>
                    <a:pt x="33909" y="12700"/>
                  </a:cubicBezTo>
                  <a:cubicBezTo>
                    <a:pt x="38100" y="9906"/>
                    <a:pt x="42418" y="7747"/>
                    <a:pt x="46990" y="5842"/>
                  </a:cubicBezTo>
                  <a:cubicBezTo>
                    <a:pt x="51562" y="3937"/>
                    <a:pt x="56388" y="2413"/>
                    <a:pt x="61341" y="1524"/>
                  </a:cubicBezTo>
                  <a:cubicBezTo>
                    <a:pt x="66294" y="635"/>
                    <a:pt x="71247" y="0"/>
                    <a:pt x="76200" y="0"/>
                  </a:cubicBezTo>
                  <a:cubicBezTo>
                    <a:pt x="81153" y="0"/>
                    <a:pt x="86106" y="508"/>
                    <a:pt x="91059" y="1524"/>
                  </a:cubicBezTo>
                  <a:cubicBezTo>
                    <a:pt x="96012" y="2540"/>
                    <a:pt x="100711" y="3937"/>
                    <a:pt x="105410" y="5842"/>
                  </a:cubicBezTo>
                  <a:cubicBezTo>
                    <a:pt x="110109" y="7747"/>
                    <a:pt x="114427" y="10160"/>
                    <a:pt x="118618" y="12827"/>
                  </a:cubicBezTo>
                  <a:cubicBezTo>
                    <a:pt x="122809" y="15494"/>
                    <a:pt x="126619" y="18796"/>
                    <a:pt x="130175" y="22352"/>
                  </a:cubicBezTo>
                  <a:cubicBezTo>
                    <a:pt x="133731" y="25908"/>
                    <a:pt x="136906" y="29718"/>
                    <a:pt x="139700" y="33909"/>
                  </a:cubicBezTo>
                  <a:cubicBezTo>
                    <a:pt x="142494" y="38100"/>
                    <a:pt x="144780" y="42418"/>
                    <a:pt x="146685" y="47117"/>
                  </a:cubicBezTo>
                  <a:cubicBezTo>
                    <a:pt x="148590" y="51816"/>
                    <a:pt x="149987" y="56515"/>
                    <a:pt x="151003" y="61468"/>
                  </a:cubicBezTo>
                  <a:cubicBezTo>
                    <a:pt x="152019" y="66421"/>
                    <a:pt x="152400" y="71247"/>
                    <a:pt x="152400" y="76200"/>
                  </a:cubicBezTo>
                  <a:close/>
                </a:path>
              </a:pathLst>
            </a:custGeom>
            <a:solidFill>
              <a:srgbClr val="FEFFFF"/>
            </a:solidFill>
          </p:spPr>
        </p:sp>
      </p:grpSp>
      <p:grpSp>
        <p:nvGrpSpPr>
          <p:cNvPr name="Group 10" id="10"/>
          <p:cNvGrpSpPr>
            <a:grpSpLocks noChangeAspect="true"/>
          </p:cNvGrpSpPr>
          <p:nvPr/>
        </p:nvGrpSpPr>
        <p:grpSpPr>
          <a:xfrm rot="0">
            <a:off x="371475" y="4816507"/>
            <a:ext cx="152400" cy="152400"/>
            <a:chOff x="0" y="0"/>
            <a:chExt cx="152400" cy="152400"/>
          </a:xfrm>
        </p:grpSpPr>
        <p:sp>
          <p:nvSpPr>
            <p:cNvPr name="Freeform 11" id="11"/>
            <p:cNvSpPr/>
            <p:nvPr/>
          </p:nvSpPr>
          <p:spPr>
            <a:xfrm flipH="false" flipV="false" rot="0">
              <a:off x="0" y="0"/>
              <a:ext cx="152400" cy="152400"/>
            </a:xfrm>
            <a:custGeom>
              <a:avLst/>
              <a:gdLst/>
              <a:ahLst/>
              <a:cxnLst/>
              <a:rect r="r" b="b" t="t" l="l"/>
              <a:pathLst>
                <a:path h="152400" w="152400">
                  <a:moveTo>
                    <a:pt x="152400" y="76200"/>
                  </a:moveTo>
                  <a:cubicBezTo>
                    <a:pt x="152400" y="81153"/>
                    <a:pt x="151892" y="86106"/>
                    <a:pt x="150876" y="91059"/>
                  </a:cubicBezTo>
                  <a:cubicBezTo>
                    <a:pt x="149860" y="96012"/>
                    <a:pt x="148463" y="100711"/>
                    <a:pt x="146558" y="105410"/>
                  </a:cubicBezTo>
                  <a:cubicBezTo>
                    <a:pt x="144653" y="110109"/>
                    <a:pt x="142240" y="114427"/>
                    <a:pt x="139573" y="118618"/>
                  </a:cubicBezTo>
                  <a:cubicBezTo>
                    <a:pt x="136906" y="122809"/>
                    <a:pt x="133604" y="126619"/>
                    <a:pt x="130048" y="130175"/>
                  </a:cubicBezTo>
                  <a:cubicBezTo>
                    <a:pt x="126492" y="133731"/>
                    <a:pt x="122682" y="136906"/>
                    <a:pt x="118491" y="139700"/>
                  </a:cubicBezTo>
                  <a:cubicBezTo>
                    <a:pt x="114300" y="142494"/>
                    <a:pt x="109982" y="144780"/>
                    <a:pt x="105283" y="146685"/>
                  </a:cubicBezTo>
                  <a:cubicBezTo>
                    <a:pt x="100584" y="148590"/>
                    <a:pt x="95885" y="149987"/>
                    <a:pt x="90932" y="151003"/>
                  </a:cubicBezTo>
                  <a:cubicBezTo>
                    <a:pt x="85979" y="152019"/>
                    <a:pt x="81153" y="152400"/>
                    <a:pt x="76200" y="152400"/>
                  </a:cubicBezTo>
                  <a:cubicBezTo>
                    <a:pt x="71247" y="152400"/>
                    <a:pt x="66294" y="151892"/>
                    <a:pt x="61341" y="150876"/>
                  </a:cubicBezTo>
                  <a:cubicBezTo>
                    <a:pt x="56388" y="149860"/>
                    <a:pt x="51689" y="148463"/>
                    <a:pt x="46990" y="146558"/>
                  </a:cubicBezTo>
                  <a:cubicBezTo>
                    <a:pt x="42291" y="144653"/>
                    <a:pt x="37973" y="142240"/>
                    <a:pt x="33782" y="139573"/>
                  </a:cubicBezTo>
                  <a:cubicBezTo>
                    <a:pt x="29591" y="136906"/>
                    <a:pt x="25781" y="133604"/>
                    <a:pt x="22225" y="130048"/>
                  </a:cubicBezTo>
                  <a:cubicBezTo>
                    <a:pt x="18669" y="126492"/>
                    <a:pt x="15494" y="122682"/>
                    <a:pt x="12700" y="118491"/>
                  </a:cubicBezTo>
                  <a:cubicBezTo>
                    <a:pt x="9906" y="114300"/>
                    <a:pt x="7747" y="109982"/>
                    <a:pt x="5842" y="105410"/>
                  </a:cubicBezTo>
                  <a:cubicBezTo>
                    <a:pt x="3937" y="100838"/>
                    <a:pt x="2413" y="96012"/>
                    <a:pt x="1524" y="91059"/>
                  </a:cubicBezTo>
                  <a:cubicBezTo>
                    <a:pt x="635" y="86106"/>
                    <a:pt x="0" y="81153"/>
                    <a:pt x="0" y="76200"/>
                  </a:cubicBezTo>
                  <a:cubicBezTo>
                    <a:pt x="0" y="71247"/>
                    <a:pt x="508" y="66294"/>
                    <a:pt x="1524" y="61341"/>
                  </a:cubicBezTo>
                  <a:cubicBezTo>
                    <a:pt x="2540" y="56388"/>
                    <a:pt x="3937" y="51689"/>
                    <a:pt x="5842" y="46990"/>
                  </a:cubicBezTo>
                  <a:cubicBezTo>
                    <a:pt x="7747" y="42291"/>
                    <a:pt x="10160" y="37973"/>
                    <a:pt x="12827" y="33782"/>
                  </a:cubicBezTo>
                  <a:cubicBezTo>
                    <a:pt x="15494" y="29591"/>
                    <a:pt x="18796" y="25781"/>
                    <a:pt x="22352" y="22225"/>
                  </a:cubicBezTo>
                  <a:cubicBezTo>
                    <a:pt x="25908" y="18669"/>
                    <a:pt x="29718" y="15494"/>
                    <a:pt x="33909" y="12700"/>
                  </a:cubicBezTo>
                  <a:cubicBezTo>
                    <a:pt x="38100" y="9906"/>
                    <a:pt x="42418" y="7747"/>
                    <a:pt x="46990" y="5842"/>
                  </a:cubicBezTo>
                  <a:cubicBezTo>
                    <a:pt x="51562" y="3937"/>
                    <a:pt x="56388" y="2413"/>
                    <a:pt x="61341" y="1524"/>
                  </a:cubicBezTo>
                  <a:cubicBezTo>
                    <a:pt x="66294" y="635"/>
                    <a:pt x="71247" y="0"/>
                    <a:pt x="76200" y="0"/>
                  </a:cubicBezTo>
                  <a:cubicBezTo>
                    <a:pt x="81153" y="0"/>
                    <a:pt x="86106" y="508"/>
                    <a:pt x="91059" y="1524"/>
                  </a:cubicBezTo>
                  <a:cubicBezTo>
                    <a:pt x="96012" y="2540"/>
                    <a:pt x="100711" y="3937"/>
                    <a:pt x="105410" y="5842"/>
                  </a:cubicBezTo>
                  <a:cubicBezTo>
                    <a:pt x="110109" y="7747"/>
                    <a:pt x="114427" y="10160"/>
                    <a:pt x="118618" y="12827"/>
                  </a:cubicBezTo>
                  <a:cubicBezTo>
                    <a:pt x="122809" y="15494"/>
                    <a:pt x="126619" y="18796"/>
                    <a:pt x="130175" y="22352"/>
                  </a:cubicBezTo>
                  <a:cubicBezTo>
                    <a:pt x="133731" y="25908"/>
                    <a:pt x="136906" y="29718"/>
                    <a:pt x="139700" y="33909"/>
                  </a:cubicBezTo>
                  <a:cubicBezTo>
                    <a:pt x="142494" y="38100"/>
                    <a:pt x="144780" y="42418"/>
                    <a:pt x="146685" y="47117"/>
                  </a:cubicBezTo>
                  <a:cubicBezTo>
                    <a:pt x="148590" y="51816"/>
                    <a:pt x="149987" y="56515"/>
                    <a:pt x="151003" y="61468"/>
                  </a:cubicBezTo>
                  <a:cubicBezTo>
                    <a:pt x="152019" y="66421"/>
                    <a:pt x="152400" y="71247"/>
                    <a:pt x="152400" y="76200"/>
                  </a:cubicBezTo>
                  <a:close/>
                </a:path>
              </a:pathLst>
            </a:custGeom>
            <a:solidFill>
              <a:srgbClr val="FEFFFF"/>
            </a:solidFill>
          </p:spPr>
        </p:sp>
      </p:grpSp>
      <p:grpSp>
        <p:nvGrpSpPr>
          <p:cNvPr name="Group 12" id="12"/>
          <p:cNvGrpSpPr>
            <a:grpSpLocks noChangeAspect="true"/>
          </p:cNvGrpSpPr>
          <p:nvPr/>
        </p:nvGrpSpPr>
        <p:grpSpPr>
          <a:xfrm rot="0">
            <a:off x="371475" y="6016657"/>
            <a:ext cx="152400" cy="152400"/>
            <a:chOff x="0" y="0"/>
            <a:chExt cx="152400" cy="152400"/>
          </a:xfrm>
        </p:grpSpPr>
        <p:sp>
          <p:nvSpPr>
            <p:cNvPr name="Freeform 13" id="13"/>
            <p:cNvSpPr/>
            <p:nvPr/>
          </p:nvSpPr>
          <p:spPr>
            <a:xfrm flipH="false" flipV="false" rot="0">
              <a:off x="0" y="0"/>
              <a:ext cx="152400" cy="152400"/>
            </a:xfrm>
            <a:custGeom>
              <a:avLst/>
              <a:gdLst/>
              <a:ahLst/>
              <a:cxnLst/>
              <a:rect r="r" b="b" t="t" l="l"/>
              <a:pathLst>
                <a:path h="152400" w="152400">
                  <a:moveTo>
                    <a:pt x="152400" y="76200"/>
                  </a:moveTo>
                  <a:cubicBezTo>
                    <a:pt x="152400" y="81153"/>
                    <a:pt x="151892" y="86106"/>
                    <a:pt x="150876" y="91059"/>
                  </a:cubicBezTo>
                  <a:cubicBezTo>
                    <a:pt x="149860" y="96012"/>
                    <a:pt x="148463" y="100711"/>
                    <a:pt x="146558" y="105410"/>
                  </a:cubicBezTo>
                  <a:cubicBezTo>
                    <a:pt x="144653" y="110109"/>
                    <a:pt x="142240" y="114427"/>
                    <a:pt x="139573" y="118618"/>
                  </a:cubicBezTo>
                  <a:cubicBezTo>
                    <a:pt x="136906" y="122809"/>
                    <a:pt x="133604" y="126619"/>
                    <a:pt x="130048" y="130175"/>
                  </a:cubicBezTo>
                  <a:cubicBezTo>
                    <a:pt x="126492" y="133731"/>
                    <a:pt x="122682" y="136906"/>
                    <a:pt x="118491" y="139700"/>
                  </a:cubicBezTo>
                  <a:cubicBezTo>
                    <a:pt x="114300" y="142494"/>
                    <a:pt x="109982" y="144780"/>
                    <a:pt x="105283" y="146685"/>
                  </a:cubicBezTo>
                  <a:cubicBezTo>
                    <a:pt x="100584" y="148590"/>
                    <a:pt x="95885" y="149987"/>
                    <a:pt x="90932" y="151003"/>
                  </a:cubicBezTo>
                  <a:cubicBezTo>
                    <a:pt x="85979" y="152019"/>
                    <a:pt x="81153" y="152400"/>
                    <a:pt x="76200" y="152400"/>
                  </a:cubicBezTo>
                  <a:cubicBezTo>
                    <a:pt x="71247" y="152400"/>
                    <a:pt x="66294" y="151892"/>
                    <a:pt x="61341" y="150876"/>
                  </a:cubicBezTo>
                  <a:cubicBezTo>
                    <a:pt x="56388" y="149860"/>
                    <a:pt x="51689" y="148463"/>
                    <a:pt x="46990" y="146558"/>
                  </a:cubicBezTo>
                  <a:cubicBezTo>
                    <a:pt x="42291" y="144653"/>
                    <a:pt x="37973" y="142240"/>
                    <a:pt x="33782" y="139573"/>
                  </a:cubicBezTo>
                  <a:cubicBezTo>
                    <a:pt x="29591" y="136906"/>
                    <a:pt x="25781" y="133604"/>
                    <a:pt x="22225" y="130048"/>
                  </a:cubicBezTo>
                  <a:cubicBezTo>
                    <a:pt x="18669" y="126492"/>
                    <a:pt x="15494" y="122682"/>
                    <a:pt x="12700" y="118491"/>
                  </a:cubicBezTo>
                  <a:cubicBezTo>
                    <a:pt x="9906" y="114300"/>
                    <a:pt x="7747" y="109982"/>
                    <a:pt x="5842" y="105410"/>
                  </a:cubicBezTo>
                  <a:cubicBezTo>
                    <a:pt x="3937" y="100838"/>
                    <a:pt x="2413" y="96012"/>
                    <a:pt x="1524" y="91059"/>
                  </a:cubicBezTo>
                  <a:cubicBezTo>
                    <a:pt x="635" y="86106"/>
                    <a:pt x="0" y="81153"/>
                    <a:pt x="0" y="76200"/>
                  </a:cubicBezTo>
                  <a:cubicBezTo>
                    <a:pt x="0" y="71247"/>
                    <a:pt x="508" y="66294"/>
                    <a:pt x="1524" y="61341"/>
                  </a:cubicBezTo>
                  <a:cubicBezTo>
                    <a:pt x="2540" y="56388"/>
                    <a:pt x="3937" y="51689"/>
                    <a:pt x="5842" y="46990"/>
                  </a:cubicBezTo>
                  <a:cubicBezTo>
                    <a:pt x="7747" y="42291"/>
                    <a:pt x="10160" y="37973"/>
                    <a:pt x="12827" y="33782"/>
                  </a:cubicBezTo>
                  <a:cubicBezTo>
                    <a:pt x="15494" y="29591"/>
                    <a:pt x="18796" y="25781"/>
                    <a:pt x="22352" y="22225"/>
                  </a:cubicBezTo>
                  <a:cubicBezTo>
                    <a:pt x="25908" y="18669"/>
                    <a:pt x="29718" y="15494"/>
                    <a:pt x="33909" y="12700"/>
                  </a:cubicBezTo>
                  <a:cubicBezTo>
                    <a:pt x="38100" y="9906"/>
                    <a:pt x="42418" y="7747"/>
                    <a:pt x="46990" y="5842"/>
                  </a:cubicBezTo>
                  <a:cubicBezTo>
                    <a:pt x="51562" y="3937"/>
                    <a:pt x="56388" y="2413"/>
                    <a:pt x="61341" y="1524"/>
                  </a:cubicBezTo>
                  <a:cubicBezTo>
                    <a:pt x="66294" y="635"/>
                    <a:pt x="71247" y="0"/>
                    <a:pt x="76200" y="0"/>
                  </a:cubicBezTo>
                  <a:cubicBezTo>
                    <a:pt x="81153" y="0"/>
                    <a:pt x="86106" y="508"/>
                    <a:pt x="91059" y="1524"/>
                  </a:cubicBezTo>
                  <a:cubicBezTo>
                    <a:pt x="96012" y="2540"/>
                    <a:pt x="100711" y="3937"/>
                    <a:pt x="105410" y="5842"/>
                  </a:cubicBezTo>
                  <a:cubicBezTo>
                    <a:pt x="110109" y="7747"/>
                    <a:pt x="114427" y="10160"/>
                    <a:pt x="118618" y="12827"/>
                  </a:cubicBezTo>
                  <a:cubicBezTo>
                    <a:pt x="122809" y="15494"/>
                    <a:pt x="126619" y="18796"/>
                    <a:pt x="130175" y="22352"/>
                  </a:cubicBezTo>
                  <a:cubicBezTo>
                    <a:pt x="133731" y="25908"/>
                    <a:pt x="136906" y="29718"/>
                    <a:pt x="139700" y="33909"/>
                  </a:cubicBezTo>
                  <a:cubicBezTo>
                    <a:pt x="142494" y="38100"/>
                    <a:pt x="144780" y="42418"/>
                    <a:pt x="146685" y="47117"/>
                  </a:cubicBezTo>
                  <a:cubicBezTo>
                    <a:pt x="148590" y="51816"/>
                    <a:pt x="149987" y="56515"/>
                    <a:pt x="151003" y="61468"/>
                  </a:cubicBezTo>
                  <a:cubicBezTo>
                    <a:pt x="152019" y="66421"/>
                    <a:pt x="152400" y="71247"/>
                    <a:pt x="152400" y="76200"/>
                  </a:cubicBezTo>
                  <a:close/>
                </a:path>
              </a:pathLst>
            </a:custGeom>
            <a:solidFill>
              <a:srgbClr val="FEFFFF"/>
            </a:solidFill>
          </p:spPr>
        </p:sp>
      </p:grpSp>
      <p:grpSp>
        <p:nvGrpSpPr>
          <p:cNvPr name="Group 14" id="14"/>
          <p:cNvGrpSpPr>
            <a:grpSpLocks noChangeAspect="true"/>
          </p:cNvGrpSpPr>
          <p:nvPr/>
        </p:nvGrpSpPr>
        <p:grpSpPr>
          <a:xfrm rot="0">
            <a:off x="371475" y="7816882"/>
            <a:ext cx="152400" cy="152400"/>
            <a:chOff x="0" y="0"/>
            <a:chExt cx="152400" cy="152400"/>
          </a:xfrm>
        </p:grpSpPr>
        <p:sp>
          <p:nvSpPr>
            <p:cNvPr name="Freeform 15" id="15"/>
            <p:cNvSpPr/>
            <p:nvPr/>
          </p:nvSpPr>
          <p:spPr>
            <a:xfrm flipH="false" flipV="false" rot="0">
              <a:off x="0" y="0"/>
              <a:ext cx="152400" cy="152400"/>
            </a:xfrm>
            <a:custGeom>
              <a:avLst/>
              <a:gdLst/>
              <a:ahLst/>
              <a:cxnLst/>
              <a:rect r="r" b="b" t="t" l="l"/>
              <a:pathLst>
                <a:path h="152400" w="152400">
                  <a:moveTo>
                    <a:pt x="152400" y="76200"/>
                  </a:moveTo>
                  <a:cubicBezTo>
                    <a:pt x="152400" y="81153"/>
                    <a:pt x="151892" y="86106"/>
                    <a:pt x="150876" y="91059"/>
                  </a:cubicBezTo>
                  <a:cubicBezTo>
                    <a:pt x="149860" y="96012"/>
                    <a:pt x="148463" y="100711"/>
                    <a:pt x="146558" y="105410"/>
                  </a:cubicBezTo>
                  <a:cubicBezTo>
                    <a:pt x="144653" y="110109"/>
                    <a:pt x="142240" y="114427"/>
                    <a:pt x="139573" y="118618"/>
                  </a:cubicBezTo>
                  <a:cubicBezTo>
                    <a:pt x="136906" y="122809"/>
                    <a:pt x="133604" y="126619"/>
                    <a:pt x="130048" y="130175"/>
                  </a:cubicBezTo>
                  <a:cubicBezTo>
                    <a:pt x="126492" y="133731"/>
                    <a:pt x="122682" y="136906"/>
                    <a:pt x="118491" y="139700"/>
                  </a:cubicBezTo>
                  <a:cubicBezTo>
                    <a:pt x="114300" y="142494"/>
                    <a:pt x="109982" y="144780"/>
                    <a:pt x="105283" y="146685"/>
                  </a:cubicBezTo>
                  <a:cubicBezTo>
                    <a:pt x="100584" y="148590"/>
                    <a:pt x="95885" y="149987"/>
                    <a:pt x="90932" y="151003"/>
                  </a:cubicBezTo>
                  <a:cubicBezTo>
                    <a:pt x="85979" y="152019"/>
                    <a:pt x="81153" y="152400"/>
                    <a:pt x="76200" y="152400"/>
                  </a:cubicBezTo>
                  <a:cubicBezTo>
                    <a:pt x="71247" y="152400"/>
                    <a:pt x="66294" y="151892"/>
                    <a:pt x="61341" y="150876"/>
                  </a:cubicBezTo>
                  <a:cubicBezTo>
                    <a:pt x="56388" y="149860"/>
                    <a:pt x="51689" y="148463"/>
                    <a:pt x="46990" y="146558"/>
                  </a:cubicBezTo>
                  <a:cubicBezTo>
                    <a:pt x="42291" y="144653"/>
                    <a:pt x="37973" y="142240"/>
                    <a:pt x="33782" y="139573"/>
                  </a:cubicBezTo>
                  <a:cubicBezTo>
                    <a:pt x="29591" y="136906"/>
                    <a:pt x="25781" y="133604"/>
                    <a:pt x="22225" y="130048"/>
                  </a:cubicBezTo>
                  <a:cubicBezTo>
                    <a:pt x="18669" y="126492"/>
                    <a:pt x="15494" y="122682"/>
                    <a:pt x="12700" y="118491"/>
                  </a:cubicBezTo>
                  <a:cubicBezTo>
                    <a:pt x="9906" y="114300"/>
                    <a:pt x="7747" y="109982"/>
                    <a:pt x="5842" y="105410"/>
                  </a:cubicBezTo>
                  <a:cubicBezTo>
                    <a:pt x="3937" y="100838"/>
                    <a:pt x="2413" y="96012"/>
                    <a:pt x="1524" y="91059"/>
                  </a:cubicBezTo>
                  <a:cubicBezTo>
                    <a:pt x="635" y="86106"/>
                    <a:pt x="0" y="81153"/>
                    <a:pt x="0" y="76200"/>
                  </a:cubicBezTo>
                  <a:cubicBezTo>
                    <a:pt x="0" y="71247"/>
                    <a:pt x="508" y="66294"/>
                    <a:pt x="1524" y="61341"/>
                  </a:cubicBezTo>
                  <a:cubicBezTo>
                    <a:pt x="2540" y="56388"/>
                    <a:pt x="3937" y="51689"/>
                    <a:pt x="5842" y="46990"/>
                  </a:cubicBezTo>
                  <a:cubicBezTo>
                    <a:pt x="7747" y="42291"/>
                    <a:pt x="10160" y="37973"/>
                    <a:pt x="12827" y="33782"/>
                  </a:cubicBezTo>
                  <a:cubicBezTo>
                    <a:pt x="15494" y="29591"/>
                    <a:pt x="18796" y="25781"/>
                    <a:pt x="22352" y="22225"/>
                  </a:cubicBezTo>
                  <a:cubicBezTo>
                    <a:pt x="25908" y="18669"/>
                    <a:pt x="29718" y="15494"/>
                    <a:pt x="33909" y="12700"/>
                  </a:cubicBezTo>
                  <a:cubicBezTo>
                    <a:pt x="38100" y="9906"/>
                    <a:pt x="42418" y="7747"/>
                    <a:pt x="46990" y="5842"/>
                  </a:cubicBezTo>
                  <a:cubicBezTo>
                    <a:pt x="51562" y="3937"/>
                    <a:pt x="56388" y="2413"/>
                    <a:pt x="61341" y="1524"/>
                  </a:cubicBezTo>
                  <a:cubicBezTo>
                    <a:pt x="66294" y="635"/>
                    <a:pt x="71247" y="0"/>
                    <a:pt x="76200" y="0"/>
                  </a:cubicBezTo>
                  <a:cubicBezTo>
                    <a:pt x="81153" y="0"/>
                    <a:pt x="86106" y="508"/>
                    <a:pt x="91059" y="1524"/>
                  </a:cubicBezTo>
                  <a:cubicBezTo>
                    <a:pt x="96012" y="2540"/>
                    <a:pt x="100711" y="3937"/>
                    <a:pt x="105410" y="5842"/>
                  </a:cubicBezTo>
                  <a:cubicBezTo>
                    <a:pt x="110109" y="7747"/>
                    <a:pt x="114427" y="10160"/>
                    <a:pt x="118618" y="12827"/>
                  </a:cubicBezTo>
                  <a:cubicBezTo>
                    <a:pt x="122809" y="15494"/>
                    <a:pt x="126619" y="18796"/>
                    <a:pt x="130175" y="22352"/>
                  </a:cubicBezTo>
                  <a:cubicBezTo>
                    <a:pt x="133731" y="25908"/>
                    <a:pt x="136906" y="29718"/>
                    <a:pt x="139700" y="33909"/>
                  </a:cubicBezTo>
                  <a:cubicBezTo>
                    <a:pt x="142494" y="38100"/>
                    <a:pt x="144780" y="42418"/>
                    <a:pt x="146685" y="47117"/>
                  </a:cubicBezTo>
                  <a:cubicBezTo>
                    <a:pt x="148590" y="51816"/>
                    <a:pt x="149987" y="56515"/>
                    <a:pt x="151003" y="61468"/>
                  </a:cubicBezTo>
                  <a:cubicBezTo>
                    <a:pt x="152019" y="66421"/>
                    <a:pt x="152400" y="71247"/>
                    <a:pt x="152400" y="76200"/>
                  </a:cubicBezTo>
                  <a:close/>
                </a:path>
              </a:pathLst>
            </a:custGeom>
            <a:solidFill>
              <a:srgbClr val="FEFFFF"/>
            </a:solidFill>
          </p:spPr>
        </p:sp>
      </p:grpSp>
      <p:grpSp>
        <p:nvGrpSpPr>
          <p:cNvPr name="Group 16" id="16"/>
          <p:cNvGrpSpPr>
            <a:grpSpLocks noChangeAspect="true"/>
          </p:cNvGrpSpPr>
          <p:nvPr/>
        </p:nvGrpSpPr>
        <p:grpSpPr>
          <a:xfrm rot="0">
            <a:off x="371475" y="8416957"/>
            <a:ext cx="152400" cy="152400"/>
            <a:chOff x="0" y="0"/>
            <a:chExt cx="152400" cy="152400"/>
          </a:xfrm>
        </p:grpSpPr>
        <p:sp>
          <p:nvSpPr>
            <p:cNvPr name="Freeform 17" id="17"/>
            <p:cNvSpPr/>
            <p:nvPr/>
          </p:nvSpPr>
          <p:spPr>
            <a:xfrm flipH="false" flipV="false" rot="0">
              <a:off x="0" y="0"/>
              <a:ext cx="152400" cy="152400"/>
            </a:xfrm>
            <a:custGeom>
              <a:avLst/>
              <a:gdLst/>
              <a:ahLst/>
              <a:cxnLst/>
              <a:rect r="r" b="b" t="t" l="l"/>
              <a:pathLst>
                <a:path h="152400" w="152400">
                  <a:moveTo>
                    <a:pt x="152400" y="76200"/>
                  </a:moveTo>
                  <a:cubicBezTo>
                    <a:pt x="152400" y="81153"/>
                    <a:pt x="151892" y="86106"/>
                    <a:pt x="150876" y="91059"/>
                  </a:cubicBezTo>
                  <a:cubicBezTo>
                    <a:pt x="149860" y="96012"/>
                    <a:pt x="148463" y="100711"/>
                    <a:pt x="146558" y="105410"/>
                  </a:cubicBezTo>
                  <a:cubicBezTo>
                    <a:pt x="144653" y="110109"/>
                    <a:pt x="142240" y="114427"/>
                    <a:pt x="139573" y="118618"/>
                  </a:cubicBezTo>
                  <a:cubicBezTo>
                    <a:pt x="136906" y="122809"/>
                    <a:pt x="133604" y="126619"/>
                    <a:pt x="130048" y="130175"/>
                  </a:cubicBezTo>
                  <a:cubicBezTo>
                    <a:pt x="126492" y="133731"/>
                    <a:pt x="122682" y="136906"/>
                    <a:pt x="118491" y="139700"/>
                  </a:cubicBezTo>
                  <a:cubicBezTo>
                    <a:pt x="114300" y="142494"/>
                    <a:pt x="109982" y="144780"/>
                    <a:pt x="105283" y="146685"/>
                  </a:cubicBezTo>
                  <a:cubicBezTo>
                    <a:pt x="100584" y="148590"/>
                    <a:pt x="95885" y="149987"/>
                    <a:pt x="90932" y="151003"/>
                  </a:cubicBezTo>
                  <a:cubicBezTo>
                    <a:pt x="85979" y="152019"/>
                    <a:pt x="81153" y="152400"/>
                    <a:pt x="76200" y="152400"/>
                  </a:cubicBezTo>
                  <a:cubicBezTo>
                    <a:pt x="71247" y="152400"/>
                    <a:pt x="66294" y="151892"/>
                    <a:pt x="61341" y="150876"/>
                  </a:cubicBezTo>
                  <a:cubicBezTo>
                    <a:pt x="56388" y="149860"/>
                    <a:pt x="51689" y="148463"/>
                    <a:pt x="46990" y="146558"/>
                  </a:cubicBezTo>
                  <a:cubicBezTo>
                    <a:pt x="42291" y="144653"/>
                    <a:pt x="37973" y="142240"/>
                    <a:pt x="33782" y="139573"/>
                  </a:cubicBezTo>
                  <a:cubicBezTo>
                    <a:pt x="29591" y="136906"/>
                    <a:pt x="25781" y="133604"/>
                    <a:pt x="22225" y="130048"/>
                  </a:cubicBezTo>
                  <a:cubicBezTo>
                    <a:pt x="18669" y="126492"/>
                    <a:pt x="15494" y="122682"/>
                    <a:pt x="12700" y="118491"/>
                  </a:cubicBezTo>
                  <a:cubicBezTo>
                    <a:pt x="9906" y="114300"/>
                    <a:pt x="7747" y="109982"/>
                    <a:pt x="5842" y="105410"/>
                  </a:cubicBezTo>
                  <a:cubicBezTo>
                    <a:pt x="3937" y="100838"/>
                    <a:pt x="2413" y="96012"/>
                    <a:pt x="1524" y="91059"/>
                  </a:cubicBezTo>
                  <a:cubicBezTo>
                    <a:pt x="635" y="86106"/>
                    <a:pt x="0" y="81153"/>
                    <a:pt x="0" y="76200"/>
                  </a:cubicBezTo>
                  <a:cubicBezTo>
                    <a:pt x="0" y="71247"/>
                    <a:pt x="508" y="66294"/>
                    <a:pt x="1524" y="61341"/>
                  </a:cubicBezTo>
                  <a:cubicBezTo>
                    <a:pt x="2540" y="56388"/>
                    <a:pt x="3937" y="51689"/>
                    <a:pt x="5842" y="46990"/>
                  </a:cubicBezTo>
                  <a:cubicBezTo>
                    <a:pt x="7747" y="42291"/>
                    <a:pt x="10160" y="37973"/>
                    <a:pt x="12827" y="33782"/>
                  </a:cubicBezTo>
                  <a:cubicBezTo>
                    <a:pt x="15494" y="29591"/>
                    <a:pt x="18796" y="25781"/>
                    <a:pt x="22352" y="22225"/>
                  </a:cubicBezTo>
                  <a:cubicBezTo>
                    <a:pt x="25908" y="18669"/>
                    <a:pt x="29718" y="15494"/>
                    <a:pt x="33909" y="12700"/>
                  </a:cubicBezTo>
                  <a:cubicBezTo>
                    <a:pt x="38100" y="9906"/>
                    <a:pt x="42418" y="7747"/>
                    <a:pt x="46990" y="5842"/>
                  </a:cubicBezTo>
                  <a:cubicBezTo>
                    <a:pt x="51562" y="3937"/>
                    <a:pt x="56388" y="2413"/>
                    <a:pt x="61341" y="1524"/>
                  </a:cubicBezTo>
                  <a:cubicBezTo>
                    <a:pt x="66294" y="635"/>
                    <a:pt x="71247" y="0"/>
                    <a:pt x="76200" y="0"/>
                  </a:cubicBezTo>
                  <a:cubicBezTo>
                    <a:pt x="81153" y="0"/>
                    <a:pt x="86106" y="508"/>
                    <a:pt x="91059" y="1524"/>
                  </a:cubicBezTo>
                  <a:cubicBezTo>
                    <a:pt x="96012" y="2540"/>
                    <a:pt x="100711" y="3937"/>
                    <a:pt x="105410" y="5842"/>
                  </a:cubicBezTo>
                  <a:cubicBezTo>
                    <a:pt x="110109" y="7747"/>
                    <a:pt x="114427" y="10160"/>
                    <a:pt x="118618" y="12827"/>
                  </a:cubicBezTo>
                  <a:cubicBezTo>
                    <a:pt x="122809" y="15494"/>
                    <a:pt x="126619" y="18796"/>
                    <a:pt x="130175" y="22352"/>
                  </a:cubicBezTo>
                  <a:cubicBezTo>
                    <a:pt x="133731" y="25908"/>
                    <a:pt x="136906" y="29718"/>
                    <a:pt x="139700" y="33909"/>
                  </a:cubicBezTo>
                  <a:cubicBezTo>
                    <a:pt x="142494" y="38100"/>
                    <a:pt x="144780" y="42418"/>
                    <a:pt x="146685" y="47117"/>
                  </a:cubicBezTo>
                  <a:cubicBezTo>
                    <a:pt x="148590" y="51816"/>
                    <a:pt x="149987" y="56515"/>
                    <a:pt x="151003" y="61468"/>
                  </a:cubicBezTo>
                  <a:cubicBezTo>
                    <a:pt x="152019" y="66421"/>
                    <a:pt x="152400" y="71247"/>
                    <a:pt x="152400" y="76200"/>
                  </a:cubicBezTo>
                  <a:close/>
                </a:path>
              </a:pathLst>
            </a:custGeom>
            <a:solidFill>
              <a:srgbClr val="FEFFFF"/>
            </a:solidFill>
          </p:spPr>
        </p:sp>
      </p:grpSp>
      <p:grpSp>
        <p:nvGrpSpPr>
          <p:cNvPr name="Group 18" id="18"/>
          <p:cNvGrpSpPr>
            <a:grpSpLocks noChangeAspect="true"/>
          </p:cNvGrpSpPr>
          <p:nvPr/>
        </p:nvGrpSpPr>
        <p:grpSpPr>
          <a:xfrm rot="0">
            <a:off x="899341" y="2823467"/>
            <a:ext cx="3871170" cy="57150"/>
            <a:chOff x="0" y="0"/>
            <a:chExt cx="3871163" cy="57150"/>
          </a:xfrm>
        </p:grpSpPr>
        <p:sp>
          <p:nvSpPr>
            <p:cNvPr name="Freeform 19" id="19"/>
            <p:cNvSpPr/>
            <p:nvPr/>
          </p:nvSpPr>
          <p:spPr>
            <a:xfrm flipH="false" flipV="false" rot="0">
              <a:off x="0" y="0"/>
              <a:ext cx="3871214" cy="57150"/>
            </a:xfrm>
            <a:custGeom>
              <a:avLst/>
              <a:gdLst/>
              <a:ahLst/>
              <a:cxnLst/>
              <a:rect r="r" b="b" t="t" l="l"/>
              <a:pathLst>
                <a:path h="57150" w="3871214">
                  <a:moveTo>
                    <a:pt x="0" y="0"/>
                  </a:moveTo>
                  <a:lnTo>
                    <a:pt x="0" y="57150"/>
                  </a:lnTo>
                  <a:lnTo>
                    <a:pt x="753110" y="57150"/>
                  </a:lnTo>
                  <a:lnTo>
                    <a:pt x="753110" y="0"/>
                  </a:lnTo>
                  <a:close/>
                  <a:moveTo>
                    <a:pt x="1220597" y="0"/>
                  </a:moveTo>
                  <a:lnTo>
                    <a:pt x="1220597" y="57150"/>
                  </a:lnTo>
                  <a:lnTo>
                    <a:pt x="3871214" y="57150"/>
                  </a:lnTo>
                  <a:lnTo>
                    <a:pt x="3871214" y="0"/>
                  </a:lnTo>
                  <a:close/>
                </a:path>
              </a:pathLst>
            </a:custGeom>
            <a:solidFill>
              <a:srgbClr val="FEFFFF"/>
            </a:solidFill>
          </p:spPr>
        </p:sp>
      </p:grpSp>
      <p:sp>
        <p:nvSpPr>
          <p:cNvPr name="Freeform 20" id="20"/>
          <p:cNvSpPr/>
          <p:nvPr/>
        </p:nvSpPr>
        <p:spPr>
          <a:xfrm flipH="false" flipV="false" rot="0">
            <a:off x="13224824" y="4151309"/>
            <a:ext cx="387982" cy="440369"/>
          </a:xfrm>
          <a:custGeom>
            <a:avLst/>
            <a:gdLst/>
            <a:ahLst/>
            <a:cxnLst/>
            <a:rect r="r" b="b" t="t" l="l"/>
            <a:pathLst>
              <a:path h="440369" w="387982">
                <a:moveTo>
                  <a:pt x="0" y="0"/>
                </a:moveTo>
                <a:lnTo>
                  <a:pt x="387982" y="0"/>
                </a:lnTo>
                <a:lnTo>
                  <a:pt x="387982" y="440370"/>
                </a:lnTo>
                <a:lnTo>
                  <a:pt x="0" y="4403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16298542" y="3713159"/>
            <a:ext cx="1027109" cy="487042"/>
          </a:xfrm>
          <a:custGeom>
            <a:avLst/>
            <a:gdLst/>
            <a:ahLst/>
            <a:cxnLst/>
            <a:rect r="r" b="b" t="t" l="l"/>
            <a:pathLst>
              <a:path h="487042" w="1027109">
                <a:moveTo>
                  <a:pt x="0" y="0"/>
                </a:moveTo>
                <a:lnTo>
                  <a:pt x="1027109" y="0"/>
                </a:lnTo>
                <a:lnTo>
                  <a:pt x="1027109" y="487042"/>
                </a:lnTo>
                <a:lnTo>
                  <a:pt x="0" y="48704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2" id="22"/>
          <p:cNvSpPr txBox="true"/>
          <p:nvPr/>
        </p:nvSpPr>
        <p:spPr>
          <a:xfrm rot="0">
            <a:off x="3789074" y="219494"/>
            <a:ext cx="6638734" cy="1212609"/>
          </a:xfrm>
          <a:prstGeom prst="rect">
            <a:avLst/>
          </a:prstGeom>
        </p:spPr>
        <p:txBody>
          <a:bodyPr anchor="t" rtlCol="false" tIns="0" lIns="0" bIns="0" rIns="0">
            <a:spAutoFit/>
          </a:bodyPr>
          <a:lstStyle/>
          <a:p>
            <a:pPr algn="l">
              <a:lnSpc>
                <a:spcPts val="9812"/>
              </a:lnSpc>
            </a:pPr>
            <a:r>
              <a:rPr lang="en-US" b="true" sz="7008" spc="686">
                <a:solidFill>
                  <a:srgbClr val="FDFBFB"/>
                </a:solidFill>
                <a:latin typeface="League Spartan"/>
                <a:ea typeface="League Spartan"/>
                <a:cs typeface="League Spartan"/>
                <a:sym typeface="League Spartan"/>
              </a:rPr>
              <a:t>PROCESSOR</a:t>
            </a:r>
          </a:p>
        </p:txBody>
      </p:sp>
      <p:sp>
        <p:nvSpPr>
          <p:cNvPr name="TextBox 23" id="23"/>
          <p:cNvSpPr txBox="true"/>
          <p:nvPr/>
        </p:nvSpPr>
        <p:spPr>
          <a:xfrm rot="0">
            <a:off x="899341" y="2024329"/>
            <a:ext cx="3948646" cy="892426"/>
          </a:xfrm>
          <a:prstGeom prst="rect">
            <a:avLst/>
          </a:prstGeom>
        </p:spPr>
        <p:txBody>
          <a:bodyPr anchor="t" rtlCol="false" tIns="0" lIns="0" bIns="0" rIns="0">
            <a:spAutoFit/>
          </a:bodyPr>
          <a:lstStyle/>
          <a:p>
            <a:pPr algn="l">
              <a:lnSpc>
                <a:spcPts val="7084"/>
              </a:lnSpc>
            </a:pPr>
            <a:r>
              <a:rPr lang="en-US" b="true" sz="5060">
                <a:solidFill>
                  <a:srgbClr val="FEFFFF"/>
                </a:solidFill>
                <a:latin typeface="Canva Sans Bold"/>
                <a:ea typeface="Canva Sans Bold"/>
                <a:cs typeface="Canva Sans Bold"/>
                <a:sym typeface="Canva Sans Bold"/>
              </a:rPr>
              <a:t>Register File</a:t>
            </a:r>
          </a:p>
        </p:txBody>
      </p:sp>
      <p:sp>
        <p:nvSpPr>
          <p:cNvPr name="TextBox 24" id="24"/>
          <p:cNvSpPr txBox="true"/>
          <p:nvPr/>
        </p:nvSpPr>
        <p:spPr>
          <a:xfrm rot="0">
            <a:off x="734025" y="3309223"/>
            <a:ext cx="10896752" cy="6002941"/>
          </a:xfrm>
          <a:prstGeom prst="rect">
            <a:avLst/>
          </a:prstGeom>
        </p:spPr>
        <p:txBody>
          <a:bodyPr anchor="t" rtlCol="false" tIns="0" lIns="0" bIns="0" rIns="0">
            <a:spAutoFit/>
          </a:bodyPr>
          <a:lstStyle/>
          <a:p>
            <a:pPr algn="l">
              <a:lnSpc>
                <a:spcPts val="4725"/>
              </a:lnSpc>
            </a:pPr>
            <a:r>
              <a:rPr lang="en-US" sz="3399">
                <a:solidFill>
                  <a:srgbClr val="FEFFFF"/>
                </a:solidFill>
                <a:latin typeface="Canva Sans"/>
                <a:ea typeface="Canva Sans"/>
                <a:cs typeface="Canva Sans"/>
                <a:sym typeface="Canva Sans"/>
              </a:rPr>
              <a:t>The 32-element × 32-bit register file holds registers x0–x31. The register file has two read ports A1 &amp; A2 and one write port A3. The read ports take 5-bit address inputs, A1 and A2, each specifying one of the 2^5= 32 registers as source operands. The RD1 &amp; RD2 output the data of 32bit. WD3 take the input 32bit data &amp; store the data in register.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264" t="0" r="-49276" b="0"/>
            </a:stretch>
          </a:blipFill>
        </p:spPr>
      </p:sp>
      <p:sp>
        <p:nvSpPr>
          <p:cNvPr name="Freeform 3" id="3"/>
          <p:cNvSpPr/>
          <p:nvPr/>
        </p:nvSpPr>
        <p:spPr>
          <a:xfrm flipH="false" flipV="false" rot="0">
            <a:off x="0" y="0"/>
            <a:ext cx="2924623" cy="1468888"/>
          </a:xfrm>
          <a:custGeom>
            <a:avLst/>
            <a:gdLst/>
            <a:ahLst/>
            <a:cxnLst/>
            <a:rect r="r" b="b" t="t" l="l"/>
            <a:pathLst>
              <a:path h="1468888" w="2924623">
                <a:moveTo>
                  <a:pt x="0" y="0"/>
                </a:moveTo>
                <a:lnTo>
                  <a:pt x="2924623" y="0"/>
                </a:lnTo>
                <a:lnTo>
                  <a:pt x="2924623" y="1468888"/>
                </a:lnTo>
                <a:lnTo>
                  <a:pt x="0" y="1468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46053" y="0"/>
            <a:ext cx="38119" cy="1760563"/>
          </a:xfrm>
          <a:custGeom>
            <a:avLst/>
            <a:gdLst/>
            <a:ahLst/>
            <a:cxnLst/>
            <a:rect r="r" b="b" t="t" l="l"/>
            <a:pathLst>
              <a:path h="1760563" w="38119">
                <a:moveTo>
                  <a:pt x="0" y="0"/>
                </a:moveTo>
                <a:lnTo>
                  <a:pt x="38119" y="0"/>
                </a:lnTo>
                <a:lnTo>
                  <a:pt x="38119" y="1760563"/>
                </a:lnTo>
                <a:lnTo>
                  <a:pt x="0" y="17605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053209" y="5708009"/>
            <a:ext cx="7762875" cy="4124325"/>
          </a:xfrm>
          <a:custGeom>
            <a:avLst/>
            <a:gdLst/>
            <a:ahLst/>
            <a:cxnLst/>
            <a:rect r="r" b="b" t="t" l="l"/>
            <a:pathLst>
              <a:path h="4124325" w="7762875">
                <a:moveTo>
                  <a:pt x="0" y="0"/>
                </a:moveTo>
                <a:lnTo>
                  <a:pt x="7762875" y="0"/>
                </a:lnTo>
                <a:lnTo>
                  <a:pt x="7762875" y="4124325"/>
                </a:lnTo>
                <a:lnTo>
                  <a:pt x="0" y="4124325"/>
                </a:lnTo>
                <a:lnTo>
                  <a:pt x="0" y="0"/>
                </a:lnTo>
                <a:close/>
              </a:path>
            </a:pathLst>
          </a:custGeom>
          <a:blipFill>
            <a:blip r:embed="rId7"/>
            <a:stretch>
              <a:fillRect l="-2268" t="0" r="-2271" b="0"/>
            </a:stretch>
          </a:blipFill>
        </p:spPr>
      </p:sp>
      <p:sp>
        <p:nvSpPr>
          <p:cNvPr name="Freeform 6" id="6"/>
          <p:cNvSpPr/>
          <p:nvPr/>
        </p:nvSpPr>
        <p:spPr>
          <a:xfrm flipH="false" flipV="false" rot="0">
            <a:off x="12614243" y="6961870"/>
            <a:ext cx="1459601" cy="1825447"/>
          </a:xfrm>
          <a:custGeom>
            <a:avLst/>
            <a:gdLst/>
            <a:ahLst/>
            <a:cxnLst/>
            <a:rect r="r" b="b" t="t" l="l"/>
            <a:pathLst>
              <a:path h="1825447" w="1459601">
                <a:moveTo>
                  <a:pt x="0" y="0"/>
                </a:moveTo>
                <a:lnTo>
                  <a:pt x="1459602" y="0"/>
                </a:lnTo>
                <a:lnTo>
                  <a:pt x="1459602" y="1825447"/>
                </a:lnTo>
                <a:lnTo>
                  <a:pt x="0" y="18254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452443" y="1760611"/>
            <a:ext cx="4067175" cy="3400425"/>
          </a:xfrm>
          <a:custGeom>
            <a:avLst/>
            <a:gdLst/>
            <a:ahLst/>
            <a:cxnLst/>
            <a:rect r="r" b="b" t="t" l="l"/>
            <a:pathLst>
              <a:path h="3400425" w="4067175">
                <a:moveTo>
                  <a:pt x="0" y="0"/>
                </a:moveTo>
                <a:lnTo>
                  <a:pt x="4067175" y="0"/>
                </a:lnTo>
                <a:lnTo>
                  <a:pt x="4067175" y="3400425"/>
                </a:lnTo>
                <a:lnTo>
                  <a:pt x="0" y="3400425"/>
                </a:lnTo>
                <a:lnTo>
                  <a:pt x="0" y="0"/>
                </a:lnTo>
                <a:close/>
              </a:path>
            </a:pathLst>
          </a:custGeom>
          <a:blipFill>
            <a:blip r:embed="rId10"/>
            <a:stretch>
              <a:fillRect l="0" t="0" r="0" b="0"/>
            </a:stretch>
          </a:blipFill>
        </p:spPr>
      </p:sp>
      <p:grpSp>
        <p:nvGrpSpPr>
          <p:cNvPr name="Group 8" id="8"/>
          <p:cNvGrpSpPr>
            <a:grpSpLocks noChangeAspect="true"/>
          </p:cNvGrpSpPr>
          <p:nvPr/>
        </p:nvGrpSpPr>
        <p:grpSpPr>
          <a:xfrm rot="0">
            <a:off x="629469" y="3578638"/>
            <a:ext cx="152400" cy="152400"/>
            <a:chOff x="0" y="0"/>
            <a:chExt cx="152400" cy="152400"/>
          </a:xfrm>
        </p:grpSpPr>
        <p:sp>
          <p:nvSpPr>
            <p:cNvPr name="Freeform 9" id="9"/>
            <p:cNvSpPr/>
            <p:nvPr/>
          </p:nvSpPr>
          <p:spPr>
            <a:xfrm flipH="false" flipV="false" rot="0">
              <a:off x="0" y="0"/>
              <a:ext cx="152400" cy="152400"/>
            </a:xfrm>
            <a:custGeom>
              <a:avLst/>
              <a:gdLst/>
              <a:ahLst/>
              <a:cxnLst/>
              <a:rect r="r" b="b" t="t" l="l"/>
              <a:pathLst>
                <a:path h="152400" w="152400">
                  <a:moveTo>
                    <a:pt x="152400" y="76200"/>
                  </a:moveTo>
                  <a:cubicBezTo>
                    <a:pt x="152400" y="81153"/>
                    <a:pt x="151892" y="86106"/>
                    <a:pt x="150876" y="91059"/>
                  </a:cubicBezTo>
                  <a:cubicBezTo>
                    <a:pt x="149860" y="96012"/>
                    <a:pt x="148463" y="100711"/>
                    <a:pt x="146558" y="105410"/>
                  </a:cubicBezTo>
                  <a:cubicBezTo>
                    <a:pt x="144653" y="110109"/>
                    <a:pt x="142240" y="114427"/>
                    <a:pt x="139573" y="118618"/>
                  </a:cubicBezTo>
                  <a:cubicBezTo>
                    <a:pt x="136906" y="122809"/>
                    <a:pt x="133604" y="126619"/>
                    <a:pt x="130048" y="130175"/>
                  </a:cubicBezTo>
                  <a:cubicBezTo>
                    <a:pt x="126492" y="133731"/>
                    <a:pt x="122682" y="136906"/>
                    <a:pt x="118491" y="139700"/>
                  </a:cubicBezTo>
                  <a:cubicBezTo>
                    <a:pt x="114300" y="142494"/>
                    <a:pt x="109982" y="144780"/>
                    <a:pt x="105283" y="146685"/>
                  </a:cubicBezTo>
                  <a:cubicBezTo>
                    <a:pt x="100584" y="148590"/>
                    <a:pt x="95885" y="149987"/>
                    <a:pt x="90932" y="151003"/>
                  </a:cubicBezTo>
                  <a:cubicBezTo>
                    <a:pt x="85979" y="152019"/>
                    <a:pt x="81153" y="152400"/>
                    <a:pt x="76200" y="152400"/>
                  </a:cubicBezTo>
                  <a:cubicBezTo>
                    <a:pt x="71247" y="152400"/>
                    <a:pt x="66294" y="151892"/>
                    <a:pt x="61341" y="150876"/>
                  </a:cubicBezTo>
                  <a:cubicBezTo>
                    <a:pt x="56388" y="149860"/>
                    <a:pt x="51689" y="148463"/>
                    <a:pt x="46990" y="146558"/>
                  </a:cubicBezTo>
                  <a:cubicBezTo>
                    <a:pt x="42291" y="144653"/>
                    <a:pt x="37973" y="142240"/>
                    <a:pt x="33782" y="139573"/>
                  </a:cubicBezTo>
                  <a:cubicBezTo>
                    <a:pt x="29591" y="136906"/>
                    <a:pt x="25781" y="133604"/>
                    <a:pt x="22225" y="130048"/>
                  </a:cubicBezTo>
                  <a:cubicBezTo>
                    <a:pt x="18669" y="126492"/>
                    <a:pt x="15494" y="122682"/>
                    <a:pt x="12700" y="118491"/>
                  </a:cubicBezTo>
                  <a:cubicBezTo>
                    <a:pt x="9906" y="114300"/>
                    <a:pt x="7747" y="109982"/>
                    <a:pt x="5842" y="105410"/>
                  </a:cubicBezTo>
                  <a:cubicBezTo>
                    <a:pt x="3937" y="100838"/>
                    <a:pt x="2413" y="96012"/>
                    <a:pt x="1524" y="91059"/>
                  </a:cubicBezTo>
                  <a:cubicBezTo>
                    <a:pt x="635" y="86106"/>
                    <a:pt x="0" y="81153"/>
                    <a:pt x="0" y="76200"/>
                  </a:cubicBezTo>
                  <a:cubicBezTo>
                    <a:pt x="0" y="71247"/>
                    <a:pt x="508" y="66294"/>
                    <a:pt x="1524" y="61341"/>
                  </a:cubicBezTo>
                  <a:cubicBezTo>
                    <a:pt x="2540" y="56388"/>
                    <a:pt x="3937" y="51689"/>
                    <a:pt x="5842" y="46990"/>
                  </a:cubicBezTo>
                  <a:cubicBezTo>
                    <a:pt x="7747" y="42291"/>
                    <a:pt x="10160" y="37973"/>
                    <a:pt x="12827" y="33782"/>
                  </a:cubicBezTo>
                  <a:cubicBezTo>
                    <a:pt x="15494" y="29591"/>
                    <a:pt x="18796" y="25781"/>
                    <a:pt x="22352" y="22225"/>
                  </a:cubicBezTo>
                  <a:cubicBezTo>
                    <a:pt x="25908" y="18669"/>
                    <a:pt x="29718" y="15494"/>
                    <a:pt x="33909" y="12700"/>
                  </a:cubicBezTo>
                  <a:cubicBezTo>
                    <a:pt x="38100" y="9906"/>
                    <a:pt x="42418" y="7747"/>
                    <a:pt x="46990" y="5842"/>
                  </a:cubicBezTo>
                  <a:cubicBezTo>
                    <a:pt x="51562" y="3937"/>
                    <a:pt x="56388" y="2413"/>
                    <a:pt x="61341" y="1524"/>
                  </a:cubicBezTo>
                  <a:cubicBezTo>
                    <a:pt x="66294" y="635"/>
                    <a:pt x="71247" y="0"/>
                    <a:pt x="76200" y="0"/>
                  </a:cubicBezTo>
                  <a:cubicBezTo>
                    <a:pt x="81153" y="0"/>
                    <a:pt x="86106" y="508"/>
                    <a:pt x="91059" y="1524"/>
                  </a:cubicBezTo>
                  <a:cubicBezTo>
                    <a:pt x="96012" y="2540"/>
                    <a:pt x="100711" y="3937"/>
                    <a:pt x="105410" y="5842"/>
                  </a:cubicBezTo>
                  <a:cubicBezTo>
                    <a:pt x="110109" y="7747"/>
                    <a:pt x="114427" y="10160"/>
                    <a:pt x="118618" y="12827"/>
                  </a:cubicBezTo>
                  <a:cubicBezTo>
                    <a:pt x="122809" y="15494"/>
                    <a:pt x="126619" y="18796"/>
                    <a:pt x="130175" y="22352"/>
                  </a:cubicBezTo>
                  <a:cubicBezTo>
                    <a:pt x="133731" y="25908"/>
                    <a:pt x="136906" y="29718"/>
                    <a:pt x="139700" y="33909"/>
                  </a:cubicBezTo>
                  <a:cubicBezTo>
                    <a:pt x="142494" y="38100"/>
                    <a:pt x="144780" y="42418"/>
                    <a:pt x="146685" y="47117"/>
                  </a:cubicBezTo>
                  <a:cubicBezTo>
                    <a:pt x="148590" y="51816"/>
                    <a:pt x="149987" y="56515"/>
                    <a:pt x="151003" y="61468"/>
                  </a:cubicBezTo>
                  <a:cubicBezTo>
                    <a:pt x="152019" y="66421"/>
                    <a:pt x="152400" y="71247"/>
                    <a:pt x="152400" y="76200"/>
                  </a:cubicBezTo>
                  <a:close/>
                </a:path>
              </a:pathLst>
            </a:custGeom>
            <a:solidFill>
              <a:srgbClr val="FEFFFF"/>
            </a:solidFill>
          </p:spPr>
        </p:sp>
      </p:grpSp>
      <p:grpSp>
        <p:nvGrpSpPr>
          <p:cNvPr name="Group 10" id="10"/>
          <p:cNvGrpSpPr>
            <a:grpSpLocks noChangeAspect="true"/>
          </p:cNvGrpSpPr>
          <p:nvPr/>
        </p:nvGrpSpPr>
        <p:grpSpPr>
          <a:xfrm rot="0">
            <a:off x="1276588" y="2857414"/>
            <a:ext cx="1304925" cy="57150"/>
            <a:chOff x="0" y="0"/>
            <a:chExt cx="1304925" cy="57150"/>
          </a:xfrm>
        </p:grpSpPr>
        <p:sp>
          <p:nvSpPr>
            <p:cNvPr name="Freeform 11" id="11"/>
            <p:cNvSpPr/>
            <p:nvPr/>
          </p:nvSpPr>
          <p:spPr>
            <a:xfrm flipH="false" flipV="false" rot="0">
              <a:off x="0" y="0"/>
              <a:ext cx="1304925" cy="57150"/>
            </a:xfrm>
            <a:custGeom>
              <a:avLst/>
              <a:gdLst/>
              <a:ahLst/>
              <a:cxnLst/>
              <a:rect r="r" b="b" t="t" l="l"/>
              <a:pathLst>
                <a:path h="57150" w="1304925">
                  <a:moveTo>
                    <a:pt x="0" y="0"/>
                  </a:moveTo>
                  <a:lnTo>
                    <a:pt x="1304925" y="0"/>
                  </a:lnTo>
                  <a:lnTo>
                    <a:pt x="1304925" y="57150"/>
                  </a:lnTo>
                  <a:lnTo>
                    <a:pt x="0" y="57150"/>
                  </a:lnTo>
                  <a:close/>
                </a:path>
              </a:pathLst>
            </a:custGeom>
            <a:solidFill>
              <a:srgbClr val="FEFFFF"/>
            </a:solidFill>
          </p:spPr>
        </p:sp>
      </p:grpSp>
      <p:sp>
        <p:nvSpPr>
          <p:cNvPr name="TextBox 12" id="12"/>
          <p:cNvSpPr txBox="true"/>
          <p:nvPr/>
        </p:nvSpPr>
        <p:spPr>
          <a:xfrm rot="0">
            <a:off x="3655838" y="261318"/>
            <a:ext cx="6638734" cy="1212609"/>
          </a:xfrm>
          <a:prstGeom prst="rect">
            <a:avLst/>
          </a:prstGeom>
        </p:spPr>
        <p:txBody>
          <a:bodyPr anchor="t" rtlCol="false" tIns="0" lIns="0" bIns="0" rIns="0">
            <a:spAutoFit/>
          </a:bodyPr>
          <a:lstStyle/>
          <a:p>
            <a:pPr algn="l">
              <a:lnSpc>
                <a:spcPts val="9812"/>
              </a:lnSpc>
            </a:pPr>
            <a:r>
              <a:rPr lang="en-US" b="true" sz="7008" spc="686">
                <a:solidFill>
                  <a:srgbClr val="FDFBFB"/>
                </a:solidFill>
                <a:latin typeface="League Spartan"/>
                <a:ea typeface="League Spartan"/>
                <a:cs typeface="League Spartan"/>
                <a:sym typeface="League Spartan"/>
              </a:rPr>
              <a:t>PROCESSOR</a:t>
            </a:r>
          </a:p>
        </p:txBody>
      </p:sp>
      <p:sp>
        <p:nvSpPr>
          <p:cNvPr name="TextBox 13" id="13"/>
          <p:cNvSpPr txBox="true"/>
          <p:nvPr/>
        </p:nvSpPr>
        <p:spPr>
          <a:xfrm rot="0">
            <a:off x="1276588" y="2058276"/>
            <a:ext cx="1331157" cy="892426"/>
          </a:xfrm>
          <a:prstGeom prst="rect">
            <a:avLst/>
          </a:prstGeom>
        </p:spPr>
        <p:txBody>
          <a:bodyPr anchor="t" rtlCol="false" tIns="0" lIns="0" bIns="0" rIns="0">
            <a:spAutoFit/>
          </a:bodyPr>
          <a:lstStyle/>
          <a:p>
            <a:pPr algn="l">
              <a:lnSpc>
                <a:spcPts val="7084"/>
              </a:lnSpc>
            </a:pPr>
            <a:r>
              <a:rPr lang="en-US" b="true" sz="5060">
                <a:solidFill>
                  <a:srgbClr val="FEFFFF"/>
                </a:solidFill>
                <a:latin typeface="Canva Sans Bold"/>
                <a:ea typeface="Canva Sans Bold"/>
                <a:cs typeface="Canva Sans Bold"/>
                <a:sym typeface="Canva Sans Bold"/>
              </a:rPr>
              <a:t>ALU</a:t>
            </a:r>
          </a:p>
        </p:txBody>
      </p:sp>
      <p:sp>
        <p:nvSpPr>
          <p:cNvPr name="TextBox 14" id="14"/>
          <p:cNvSpPr txBox="true"/>
          <p:nvPr/>
        </p:nvSpPr>
        <p:spPr>
          <a:xfrm rot="0">
            <a:off x="992019" y="3271495"/>
            <a:ext cx="8908790" cy="3002566"/>
          </a:xfrm>
          <a:prstGeom prst="rect">
            <a:avLst/>
          </a:prstGeom>
        </p:spPr>
        <p:txBody>
          <a:bodyPr anchor="t" rtlCol="false" tIns="0" lIns="0" bIns="0" rIns="0">
            <a:spAutoFit/>
          </a:bodyPr>
          <a:lstStyle/>
          <a:p>
            <a:pPr algn="l">
              <a:lnSpc>
                <a:spcPts val="4725"/>
              </a:lnSpc>
            </a:pPr>
            <a:r>
              <a:rPr lang="en-US" sz="3399">
                <a:solidFill>
                  <a:srgbClr val="FEFFFF"/>
                </a:solidFill>
                <a:latin typeface="Canva Sans"/>
                <a:ea typeface="Canva Sans"/>
                <a:cs typeface="Canva Sans"/>
                <a:sym typeface="Canva Sans"/>
              </a:rPr>
              <a:t>ALU is responsible for the all operation it has to input port SrcA,SrcB with 32bit and output ALUResult is also 32 bit it perfrom all the operation like addition, subtraction and or etc</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9009526" y="0"/>
            <a:ext cx="36309300" cy="10287000"/>
          </a:xfrm>
          <a:custGeom>
            <a:avLst/>
            <a:gdLst/>
            <a:ahLst/>
            <a:cxnLst/>
            <a:rect r="r" b="b" t="t" l="l"/>
            <a:pathLst>
              <a:path h="10287000" w="36309300">
                <a:moveTo>
                  <a:pt x="0" y="0"/>
                </a:moveTo>
                <a:lnTo>
                  <a:pt x="36309300" y="0"/>
                </a:lnTo>
                <a:lnTo>
                  <a:pt x="363093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0" y="0"/>
            <a:ext cx="2924623" cy="1468888"/>
          </a:xfrm>
          <a:custGeom>
            <a:avLst/>
            <a:gdLst/>
            <a:ahLst/>
            <a:cxnLst/>
            <a:rect r="r" b="b" t="t" l="l"/>
            <a:pathLst>
              <a:path h="1468888" w="2924623">
                <a:moveTo>
                  <a:pt x="0" y="0"/>
                </a:moveTo>
                <a:lnTo>
                  <a:pt x="2924623" y="0"/>
                </a:lnTo>
                <a:lnTo>
                  <a:pt x="2924623" y="1468888"/>
                </a:lnTo>
                <a:lnTo>
                  <a:pt x="0" y="1468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46053" y="0"/>
            <a:ext cx="38119" cy="1760563"/>
          </a:xfrm>
          <a:custGeom>
            <a:avLst/>
            <a:gdLst/>
            <a:ahLst/>
            <a:cxnLst/>
            <a:rect r="r" b="b" t="t" l="l"/>
            <a:pathLst>
              <a:path h="1760563" w="38119">
                <a:moveTo>
                  <a:pt x="0" y="0"/>
                </a:moveTo>
                <a:lnTo>
                  <a:pt x="38119" y="0"/>
                </a:lnTo>
                <a:lnTo>
                  <a:pt x="38119" y="1760563"/>
                </a:lnTo>
                <a:lnTo>
                  <a:pt x="0" y="17605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615043" y="7192756"/>
            <a:ext cx="5476875" cy="2914650"/>
          </a:xfrm>
          <a:custGeom>
            <a:avLst/>
            <a:gdLst/>
            <a:ahLst/>
            <a:cxnLst/>
            <a:rect r="r" b="b" t="t" l="l"/>
            <a:pathLst>
              <a:path h="2914650" w="5476875">
                <a:moveTo>
                  <a:pt x="0" y="0"/>
                </a:moveTo>
                <a:lnTo>
                  <a:pt x="5476875" y="0"/>
                </a:lnTo>
                <a:lnTo>
                  <a:pt x="5476875" y="2914650"/>
                </a:lnTo>
                <a:lnTo>
                  <a:pt x="0" y="2914650"/>
                </a:lnTo>
                <a:lnTo>
                  <a:pt x="0" y="0"/>
                </a:lnTo>
                <a:close/>
              </a:path>
            </a:pathLst>
          </a:custGeom>
          <a:blipFill>
            <a:blip r:embed="rId7"/>
            <a:stretch>
              <a:fillRect l="-2267" t="0" r="-2254" b="0"/>
            </a:stretch>
          </a:blipFill>
        </p:spPr>
      </p:sp>
      <p:sp>
        <p:nvSpPr>
          <p:cNvPr name="Freeform 6" id="6"/>
          <p:cNvSpPr/>
          <p:nvPr/>
        </p:nvSpPr>
        <p:spPr>
          <a:xfrm flipH="false" flipV="false" rot="0">
            <a:off x="16447446" y="8183213"/>
            <a:ext cx="981046" cy="1320508"/>
          </a:xfrm>
          <a:custGeom>
            <a:avLst/>
            <a:gdLst/>
            <a:ahLst/>
            <a:cxnLst/>
            <a:rect r="r" b="b" t="t" l="l"/>
            <a:pathLst>
              <a:path h="1320508" w="981046">
                <a:moveTo>
                  <a:pt x="0" y="0"/>
                </a:moveTo>
                <a:lnTo>
                  <a:pt x="981047" y="0"/>
                </a:lnTo>
                <a:lnTo>
                  <a:pt x="981047" y="1320508"/>
                </a:lnTo>
                <a:lnTo>
                  <a:pt x="0" y="13205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1785244" y="1962464"/>
            <a:ext cx="4381500" cy="4257675"/>
          </a:xfrm>
          <a:custGeom>
            <a:avLst/>
            <a:gdLst/>
            <a:ahLst/>
            <a:cxnLst/>
            <a:rect r="r" b="b" t="t" l="l"/>
            <a:pathLst>
              <a:path h="4257675" w="4381500">
                <a:moveTo>
                  <a:pt x="0" y="0"/>
                </a:moveTo>
                <a:lnTo>
                  <a:pt x="4381500" y="0"/>
                </a:lnTo>
                <a:lnTo>
                  <a:pt x="4381500" y="4257675"/>
                </a:lnTo>
                <a:lnTo>
                  <a:pt x="0" y="4257675"/>
                </a:lnTo>
                <a:lnTo>
                  <a:pt x="0" y="0"/>
                </a:lnTo>
                <a:close/>
              </a:path>
            </a:pathLst>
          </a:custGeom>
          <a:blipFill>
            <a:blip r:embed="rId10"/>
            <a:stretch>
              <a:fillRect l="0" t="0" r="0" b="0"/>
            </a:stretch>
          </a:blipFill>
        </p:spPr>
      </p:sp>
      <p:grpSp>
        <p:nvGrpSpPr>
          <p:cNvPr name="Group 8" id="8"/>
          <p:cNvGrpSpPr>
            <a:grpSpLocks noChangeAspect="true"/>
          </p:cNvGrpSpPr>
          <p:nvPr/>
        </p:nvGrpSpPr>
        <p:grpSpPr>
          <a:xfrm rot="0">
            <a:off x="447675" y="3590087"/>
            <a:ext cx="180975" cy="180975"/>
            <a:chOff x="0" y="0"/>
            <a:chExt cx="180975" cy="180975"/>
          </a:xfrm>
        </p:grpSpPr>
        <p:sp>
          <p:nvSpPr>
            <p:cNvPr name="Freeform 9" id="9"/>
            <p:cNvSpPr/>
            <p:nvPr/>
          </p:nvSpPr>
          <p:spPr>
            <a:xfrm flipH="false" flipV="false" rot="0">
              <a:off x="0" y="0"/>
              <a:ext cx="181229" cy="181102"/>
            </a:xfrm>
            <a:custGeom>
              <a:avLst/>
              <a:gdLst/>
              <a:ahLst/>
              <a:cxnLst/>
              <a:rect r="r" b="b" t="t" l="l"/>
              <a:pathLst>
                <a:path h="181102" w="181229">
                  <a:moveTo>
                    <a:pt x="180975" y="90424"/>
                  </a:moveTo>
                  <a:cubicBezTo>
                    <a:pt x="180975" y="96393"/>
                    <a:pt x="180340" y="102235"/>
                    <a:pt x="179197" y="108077"/>
                  </a:cubicBezTo>
                  <a:cubicBezTo>
                    <a:pt x="178054" y="113919"/>
                    <a:pt x="176276" y="119507"/>
                    <a:pt x="173990" y="125095"/>
                  </a:cubicBezTo>
                  <a:cubicBezTo>
                    <a:pt x="171704" y="130683"/>
                    <a:pt x="168910" y="135763"/>
                    <a:pt x="165608" y="140716"/>
                  </a:cubicBezTo>
                  <a:cubicBezTo>
                    <a:pt x="162306" y="145669"/>
                    <a:pt x="158496" y="150241"/>
                    <a:pt x="154305" y="154432"/>
                  </a:cubicBezTo>
                  <a:cubicBezTo>
                    <a:pt x="150114" y="158623"/>
                    <a:pt x="145542" y="162433"/>
                    <a:pt x="140589" y="165735"/>
                  </a:cubicBezTo>
                  <a:cubicBezTo>
                    <a:pt x="135636" y="169037"/>
                    <a:pt x="130429" y="171831"/>
                    <a:pt x="124968" y="174117"/>
                  </a:cubicBezTo>
                  <a:cubicBezTo>
                    <a:pt x="119507" y="176403"/>
                    <a:pt x="113792" y="178054"/>
                    <a:pt x="107950" y="179324"/>
                  </a:cubicBezTo>
                  <a:cubicBezTo>
                    <a:pt x="102108" y="180594"/>
                    <a:pt x="96266" y="181102"/>
                    <a:pt x="90297" y="181102"/>
                  </a:cubicBezTo>
                  <a:cubicBezTo>
                    <a:pt x="84328" y="181102"/>
                    <a:pt x="78486" y="180467"/>
                    <a:pt x="72644" y="179324"/>
                  </a:cubicBezTo>
                  <a:cubicBezTo>
                    <a:pt x="66802" y="178181"/>
                    <a:pt x="61214" y="176403"/>
                    <a:pt x="55626" y="174117"/>
                  </a:cubicBezTo>
                  <a:cubicBezTo>
                    <a:pt x="50038" y="171831"/>
                    <a:pt x="44958" y="169037"/>
                    <a:pt x="40005" y="165735"/>
                  </a:cubicBezTo>
                  <a:cubicBezTo>
                    <a:pt x="35052" y="162433"/>
                    <a:pt x="30480" y="158623"/>
                    <a:pt x="26289" y="154432"/>
                  </a:cubicBezTo>
                  <a:cubicBezTo>
                    <a:pt x="22098" y="150241"/>
                    <a:pt x="18288" y="145669"/>
                    <a:pt x="14986" y="140716"/>
                  </a:cubicBezTo>
                  <a:cubicBezTo>
                    <a:pt x="11684" y="135763"/>
                    <a:pt x="8890" y="130556"/>
                    <a:pt x="6604" y="125095"/>
                  </a:cubicBezTo>
                  <a:cubicBezTo>
                    <a:pt x="4318" y="119634"/>
                    <a:pt x="2921" y="113919"/>
                    <a:pt x="1778" y="108204"/>
                  </a:cubicBezTo>
                  <a:cubicBezTo>
                    <a:pt x="635" y="102489"/>
                    <a:pt x="0" y="96393"/>
                    <a:pt x="0" y="90424"/>
                  </a:cubicBezTo>
                  <a:cubicBezTo>
                    <a:pt x="0" y="84455"/>
                    <a:pt x="635" y="78613"/>
                    <a:pt x="1778" y="72771"/>
                  </a:cubicBezTo>
                  <a:cubicBezTo>
                    <a:pt x="2921" y="66929"/>
                    <a:pt x="4572" y="61341"/>
                    <a:pt x="6858" y="55880"/>
                  </a:cubicBezTo>
                  <a:cubicBezTo>
                    <a:pt x="9144" y="50419"/>
                    <a:pt x="11938" y="45212"/>
                    <a:pt x="15240" y="40259"/>
                  </a:cubicBezTo>
                  <a:cubicBezTo>
                    <a:pt x="18542" y="35306"/>
                    <a:pt x="22352" y="30734"/>
                    <a:pt x="26543" y="26543"/>
                  </a:cubicBezTo>
                  <a:cubicBezTo>
                    <a:pt x="30734" y="22352"/>
                    <a:pt x="35306" y="18542"/>
                    <a:pt x="40259" y="15240"/>
                  </a:cubicBezTo>
                  <a:cubicBezTo>
                    <a:pt x="45212" y="11938"/>
                    <a:pt x="50419" y="9144"/>
                    <a:pt x="55880" y="6858"/>
                  </a:cubicBezTo>
                  <a:cubicBezTo>
                    <a:pt x="61341" y="4572"/>
                    <a:pt x="67056" y="2921"/>
                    <a:pt x="72771" y="1778"/>
                  </a:cubicBezTo>
                  <a:cubicBezTo>
                    <a:pt x="78486" y="635"/>
                    <a:pt x="84582" y="0"/>
                    <a:pt x="90551" y="0"/>
                  </a:cubicBezTo>
                  <a:cubicBezTo>
                    <a:pt x="96520" y="0"/>
                    <a:pt x="102362" y="635"/>
                    <a:pt x="108204" y="1778"/>
                  </a:cubicBezTo>
                  <a:cubicBezTo>
                    <a:pt x="114046" y="2921"/>
                    <a:pt x="119634" y="4699"/>
                    <a:pt x="125222" y="6985"/>
                  </a:cubicBezTo>
                  <a:cubicBezTo>
                    <a:pt x="130810" y="9271"/>
                    <a:pt x="135890" y="12065"/>
                    <a:pt x="140843" y="15367"/>
                  </a:cubicBezTo>
                  <a:cubicBezTo>
                    <a:pt x="145796" y="18669"/>
                    <a:pt x="150368" y="22479"/>
                    <a:pt x="154559" y="26670"/>
                  </a:cubicBezTo>
                  <a:cubicBezTo>
                    <a:pt x="158750" y="30861"/>
                    <a:pt x="162560" y="35433"/>
                    <a:pt x="165862" y="40386"/>
                  </a:cubicBezTo>
                  <a:cubicBezTo>
                    <a:pt x="169164" y="45339"/>
                    <a:pt x="171958" y="50546"/>
                    <a:pt x="174244" y="56007"/>
                  </a:cubicBezTo>
                  <a:cubicBezTo>
                    <a:pt x="176530" y="61468"/>
                    <a:pt x="178181" y="67183"/>
                    <a:pt x="179451" y="73025"/>
                  </a:cubicBezTo>
                  <a:cubicBezTo>
                    <a:pt x="180721" y="78867"/>
                    <a:pt x="181229" y="84709"/>
                    <a:pt x="181229" y="90678"/>
                  </a:cubicBezTo>
                  <a:close/>
                </a:path>
              </a:pathLst>
            </a:custGeom>
            <a:solidFill>
              <a:srgbClr val="FEFFFF"/>
            </a:solidFill>
          </p:spPr>
        </p:sp>
      </p:grpSp>
      <p:grpSp>
        <p:nvGrpSpPr>
          <p:cNvPr name="Group 10" id="10"/>
          <p:cNvGrpSpPr>
            <a:grpSpLocks noChangeAspect="true"/>
          </p:cNvGrpSpPr>
          <p:nvPr/>
        </p:nvGrpSpPr>
        <p:grpSpPr>
          <a:xfrm rot="0">
            <a:off x="1028852" y="2631624"/>
            <a:ext cx="4836023" cy="57150"/>
            <a:chOff x="0" y="0"/>
            <a:chExt cx="4836020" cy="57150"/>
          </a:xfrm>
        </p:grpSpPr>
        <p:sp>
          <p:nvSpPr>
            <p:cNvPr name="Freeform 11" id="11"/>
            <p:cNvSpPr/>
            <p:nvPr/>
          </p:nvSpPr>
          <p:spPr>
            <a:xfrm flipH="false" flipV="false" rot="0">
              <a:off x="0" y="0"/>
              <a:ext cx="4836033" cy="57150"/>
            </a:xfrm>
            <a:custGeom>
              <a:avLst/>
              <a:gdLst/>
              <a:ahLst/>
              <a:cxnLst/>
              <a:rect r="r" b="b" t="t" l="l"/>
              <a:pathLst>
                <a:path h="57150" w="4836033">
                  <a:moveTo>
                    <a:pt x="0" y="0"/>
                  </a:moveTo>
                  <a:lnTo>
                    <a:pt x="4836033" y="0"/>
                  </a:lnTo>
                  <a:lnTo>
                    <a:pt x="4836033" y="57150"/>
                  </a:lnTo>
                  <a:lnTo>
                    <a:pt x="0" y="57150"/>
                  </a:lnTo>
                  <a:close/>
                </a:path>
              </a:pathLst>
            </a:custGeom>
            <a:solidFill>
              <a:srgbClr val="FEFFFF"/>
            </a:solidFill>
          </p:spPr>
        </p:sp>
      </p:grpSp>
      <p:sp>
        <p:nvSpPr>
          <p:cNvPr name="TextBox 12" id="12"/>
          <p:cNvSpPr txBox="true"/>
          <p:nvPr/>
        </p:nvSpPr>
        <p:spPr>
          <a:xfrm rot="0">
            <a:off x="3789074" y="261309"/>
            <a:ext cx="6638734" cy="1212609"/>
          </a:xfrm>
          <a:prstGeom prst="rect">
            <a:avLst/>
          </a:prstGeom>
        </p:spPr>
        <p:txBody>
          <a:bodyPr anchor="t" rtlCol="false" tIns="0" lIns="0" bIns="0" rIns="0">
            <a:spAutoFit/>
          </a:bodyPr>
          <a:lstStyle/>
          <a:p>
            <a:pPr algn="l">
              <a:lnSpc>
                <a:spcPts val="9812"/>
              </a:lnSpc>
            </a:pPr>
            <a:r>
              <a:rPr lang="en-US" b="true" sz="7008" spc="686">
                <a:solidFill>
                  <a:srgbClr val="FDFBFB"/>
                </a:solidFill>
                <a:latin typeface="League Spartan"/>
                <a:ea typeface="League Spartan"/>
                <a:cs typeface="League Spartan"/>
                <a:sym typeface="League Spartan"/>
              </a:rPr>
              <a:t>PROCESSOR</a:t>
            </a:r>
          </a:p>
        </p:txBody>
      </p:sp>
      <p:sp>
        <p:nvSpPr>
          <p:cNvPr name="TextBox 13" id="13"/>
          <p:cNvSpPr txBox="true"/>
          <p:nvPr/>
        </p:nvSpPr>
        <p:spPr>
          <a:xfrm rot="0">
            <a:off x="1028852" y="1832486"/>
            <a:ext cx="4932845" cy="892426"/>
          </a:xfrm>
          <a:prstGeom prst="rect">
            <a:avLst/>
          </a:prstGeom>
        </p:spPr>
        <p:txBody>
          <a:bodyPr anchor="t" rtlCol="false" tIns="0" lIns="0" bIns="0" rIns="0">
            <a:spAutoFit/>
          </a:bodyPr>
          <a:lstStyle/>
          <a:p>
            <a:pPr algn="l">
              <a:lnSpc>
                <a:spcPts val="7084"/>
              </a:lnSpc>
            </a:pPr>
            <a:r>
              <a:rPr lang="en-US" b="true" sz="5060">
                <a:solidFill>
                  <a:srgbClr val="FEFFFF"/>
                </a:solidFill>
                <a:latin typeface="Canva Sans Bold"/>
                <a:ea typeface="Canva Sans Bold"/>
                <a:cs typeface="Canva Sans Bold"/>
                <a:sym typeface="Canva Sans Bold"/>
              </a:rPr>
              <a:t>DATA MEMORY</a:t>
            </a:r>
          </a:p>
        </p:txBody>
      </p:sp>
      <p:sp>
        <p:nvSpPr>
          <p:cNvPr name="TextBox 14" id="14"/>
          <p:cNvSpPr txBox="true"/>
          <p:nvPr/>
        </p:nvSpPr>
        <p:spPr>
          <a:xfrm rot="0">
            <a:off x="874814" y="3232852"/>
            <a:ext cx="9201321" cy="5000835"/>
          </a:xfrm>
          <a:prstGeom prst="rect">
            <a:avLst/>
          </a:prstGeom>
        </p:spPr>
        <p:txBody>
          <a:bodyPr anchor="t" rtlCol="false" tIns="0" lIns="0" bIns="0" rIns="0">
            <a:spAutoFit/>
          </a:bodyPr>
          <a:lstStyle/>
          <a:p>
            <a:pPr algn="l">
              <a:lnSpc>
                <a:spcPts val="5624"/>
              </a:lnSpc>
            </a:pPr>
            <a:r>
              <a:rPr lang="en-US" sz="4052">
                <a:solidFill>
                  <a:srgbClr val="FEFFFF"/>
                </a:solidFill>
                <a:latin typeface="Canva Sans"/>
                <a:ea typeface="Canva Sans"/>
                <a:cs typeface="Canva Sans"/>
                <a:sym typeface="Canva Sans"/>
              </a:rPr>
              <a:t>The data memory has a single read/write port. Write enable, WE, is asserted, then it writes data WD into address A on the rising edge of the clock. If its write enable is 0, then it reads from address A onto the read data bus, RD.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465685" y="7333450"/>
            <a:ext cx="2822315" cy="2953560"/>
            <a:chOff x="0" y="0"/>
            <a:chExt cx="2822308" cy="2953550"/>
          </a:xfrm>
        </p:grpSpPr>
        <p:sp>
          <p:nvSpPr>
            <p:cNvPr name="Freeform 3" id="3"/>
            <p:cNvSpPr/>
            <p:nvPr/>
          </p:nvSpPr>
          <p:spPr>
            <a:xfrm flipH="false" flipV="false" rot="0">
              <a:off x="0" y="0"/>
              <a:ext cx="2822321" cy="2953512"/>
            </a:xfrm>
            <a:custGeom>
              <a:avLst/>
              <a:gdLst/>
              <a:ahLst/>
              <a:cxnLst/>
              <a:rect r="r" b="b" t="t" l="l"/>
              <a:pathLst>
                <a:path h="2953512" w="2822321">
                  <a:moveTo>
                    <a:pt x="2556256" y="37084"/>
                  </a:moveTo>
                  <a:lnTo>
                    <a:pt x="2556256" y="506730"/>
                  </a:lnTo>
                  <a:lnTo>
                    <a:pt x="528066" y="506730"/>
                  </a:lnTo>
                  <a:lnTo>
                    <a:pt x="528066" y="2557272"/>
                  </a:lnTo>
                  <a:lnTo>
                    <a:pt x="37084" y="2557272"/>
                  </a:lnTo>
                  <a:lnTo>
                    <a:pt x="37084" y="37084"/>
                  </a:lnTo>
                  <a:close/>
                  <a:moveTo>
                    <a:pt x="2556256" y="543814"/>
                  </a:moveTo>
                  <a:lnTo>
                    <a:pt x="2556256" y="1013460"/>
                  </a:lnTo>
                  <a:lnTo>
                    <a:pt x="1056132" y="1013460"/>
                  </a:lnTo>
                  <a:lnTo>
                    <a:pt x="1056132" y="2557272"/>
                  </a:lnTo>
                  <a:lnTo>
                    <a:pt x="565150" y="2557272"/>
                  </a:lnTo>
                  <a:lnTo>
                    <a:pt x="565150" y="543814"/>
                  </a:lnTo>
                  <a:close/>
                  <a:moveTo>
                    <a:pt x="2555875" y="1050544"/>
                  </a:moveTo>
                  <a:lnTo>
                    <a:pt x="2555875" y="1519809"/>
                  </a:lnTo>
                  <a:lnTo>
                    <a:pt x="1584706" y="1519809"/>
                  </a:lnTo>
                  <a:lnTo>
                    <a:pt x="1584706" y="2557272"/>
                  </a:lnTo>
                  <a:lnTo>
                    <a:pt x="1093089" y="2557272"/>
                  </a:lnTo>
                  <a:lnTo>
                    <a:pt x="1093089" y="1050544"/>
                  </a:lnTo>
                  <a:close/>
                  <a:moveTo>
                    <a:pt x="1621790" y="1556893"/>
                  </a:moveTo>
                  <a:lnTo>
                    <a:pt x="2556002" y="1557147"/>
                  </a:lnTo>
                  <a:lnTo>
                    <a:pt x="2556002" y="2557272"/>
                  </a:lnTo>
                  <a:lnTo>
                    <a:pt x="1621790" y="2557272"/>
                  </a:lnTo>
                  <a:lnTo>
                    <a:pt x="1621790" y="1556893"/>
                  </a:lnTo>
                  <a:close/>
                  <a:moveTo>
                    <a:pt x="0" y="0"/>
                  </a:moveTo>
                  <a:lnTo>
                    <a:pt x="0" y="2594356"/>
                  </a:lnTo>
                  <a:lnTo>
                    <a:pt x="528066" y="2594356"/>
                  </a:lnTo>
                  <a:lnTo>
                    <a:pt x="528066" y="2953512"/>
                  </a:lnTo>
                  <a:lnTo>
                    <a:pt x="565150" y="2953512"/>
                  </a:lnTo>
                  <a:lnTo>
                    <a:pt x="565150" y="2594356"/>
                  </a:lnTo>
                  <a:lnTo>
                    <a:pt x="1056132" y="2594356"/>
                  </a:lnTo>
                  <a:lnTo>
                    <a:pt x="1056132" y="2953512"/>
                  </a:lnTo>
                  <a:lnTo>
                    <a:pt x="1093216" y="2953512"/>
                  </a:lnTo>
                  <a:lnTo>
                    <a:pt x="1093216" y="2594356"/>
                  </a:lnTo>
                  <a:lnTo>
                    <a:pt x="1584706" y="2594356"/>
                  </a:lnTo>
                  <a:lnTo>
                    <a:pt x="1584706" y="2953512"/>
                  </a:lnTo>
                  <a:lnTo>
                    <a:pt x="1621790" y="2953512"/>
                  </a:lnTo>
                  <a:lnTo>
                    <a:pt x="1621790" y="2594356"/>
                  </a:lnTo>
                  <a:lnTo>
                    <a:pt x="2593340" y="2594356"/>
                  </a:lnTo>
                  <a:lnTo>
                    <a:pt x="2593340" y="1556893"/>
                  </a:lnTo>
                  <a:lnTo>
                    <a:pt x="2822321" y="1556893"/>
                  </a:lnTo>
                  <a:lnTo>
                    <a:pt x="2822321" y="1519809"/>
                  </a:lnTo>
                  <a:lnTo>
                    <a:pt x="2592959" y="1519809"/>
                  </a:lnTo>
                  <a:lnTo>
                    <a:pt x="2592959" y="1050544"/>
                  </a:lnTo>
                  <a:lnTo>
                    <a:pt x="2822321" y="1050544"/>
                  </a:lnTo>
                  <a:lnTo>
                    <a:pt x="2822321" y="1013460"/>
                  </a:lnTo>
                  <a:lnTo>
                    <a:pt x="2593848" y="1013460"/>
                  </a:lnTo>
                  <a:lnTo>
                    <a:pt x="2593848" y="543814"/>
                  </a:lnTo>
                  <a:lnTo>
                    <a:pt x="2822194" y="543814"/>
                  </a:lnTo>
                  <a:lnTo>
                    <a:pt x="2822194" y="506730"/>
                  </a:lnTo>
                  <a:lnTo>
                    <a:pt x="2593848" y="506730"/>
                  </a:lnTo>
                  <a:lnTo>
                    <a:pt x="2593848" y="0"/>
                  </a:lnTo>
                  <a:close/>
                </a:path>
              </a:pathLst>
            </a:custGeom>
            <a:solidFill>
              <a:srgbClr val="FFFFFF"/>
            </a:solidFill>
          </p:spPr>
        </p:sp>
      </p:grpSp>
      <p:sp>
        <p:nvSpPr>
          <p:cNvPr name="Freeform 4" id="4"/>
          <p:cNvSpPr/>
          <p:nvPr/>
        </p:nvSpPr>
        <p:spPr>
          <a:xfrm flipH="false" flipV="false" rot="0">
            <a:off x="0" y="5004044"/>
            <a:ext cx="7725680" cy="5282956"/>
          </a:xfrm>
          <a:custGeom>
            <a:avLst/>
            <a:gdLst/>
            <a:ahLst/>
            <a:cxnLst/>
            <a:rect r="r" b="b" t="t" l="l"/>
            <a:pathLst>
              <a:path h="5282956" w="7725680">
                <a:moveTo>
                  <a:pt x="0" y="0"/>
                </a:moveTo>
                <a:lnTo>
                  <a:pt x="7725680" y="0"/>
                </a:lnTo>
                <a:lnTo>
                  <a:pt x="7725680" y="5282956"/>
                </a:lnTo>
                <a:lnTo>
                  <a:pt x="0" y="5282956"/>
                </a:lnTo>
                <a:lnTo>
                  <a:pt x="0" y="0"/>
                </a:lnTo>
                <a:close/>
              </a:path>
            </a:pathLst>
          </a:custGeom>
          <a:blipFill>
            <a:blip r:embed="rId2"/>
            <a:stretch>
              <a:fillRect l="-51153" t="0" r="0" b="-88590"/>
            </a:stretch>
          </a:blipFill>
        </p:spPr>
      </p:sp>
      <p:sp>
        <p:nvSpPr>
          <p:cNvPr name="Freeform 5" id="5"/>
          <p:cNvSpPr/>
          <p:nvPr/>
        </p:nvSpPr>
        <p:spPr>
          <a:xfrm flipH="false" flipV="false" rot="0">
            <a:off x="2781900" y="-63503"/>
            <a:ext cx="9595437" cy="9633804"/>
          </a:xfrm>
          <a:custGeom>
            <a:avLst/>
            <a:gdLst/>
            <a:ahLst/>
            <a:cxnLst/>
            <a:rect r="r" b="b" t="t" l="l"/>
            <a:pathLst>
              <a:path h="9633804" w="9595437">
                <a:moveTo>
                  <a:pt x="0" y="0"/>
                </a:moveTo>
                <a:lnTo>
                  <a:pt x="9595437" y="0"/>
                </a:lnTo>
                <a:lnTo>
                  <a:pt x="9595437" y="9633804"/>
                </a:lnTo>
                <a:lnTo>
                  <a:pt x="0" y="9633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5658822" y="3109646"/>
            <a:ext cx="821131" cy="5721048"/>
          </a:xfrm>
          <a:prstGeom prst="rect">
            <a:avLst/>
          </a:prstGeom>
        </p:spPr>
        <p:txBody>
          <a:bodyPr anchor="t" rtlCol="false" tIns="0" lIns="0" bIns="0" rIns="0">
            <a:spAutoFit/>
          </a:bodyPr>
          <a:lstStyle/>
          <a:p>
            <a:pPr algn="ctr">
              <a:lnSpc>
                <a:spcPts val="6274"/>
              </a:lnSpc>
            </a:pPr>
            <a:r>
              <a:rPr lang="en-US" b="true" sz="4271">
                <a:solidFill>
                  <a:srgbClr val="00297C"/>
                </a:solidFill>
                <a:latin typeface="League Spartan"/>
                <a:ea typeface="League Spartan"/>
                <a:cs typeface="League Spartan"/>
                <a:sym typeface="League Spartan"/>
              </a:rPr>
              <a:t>01 02</a:t>
            </a:r>
          </a:p>
          <a:p>
            <a:pPr algn="ctr">
              <a:lnSpc>
                <a:spcPts val="7598"/>
              </a:lnSpc>
            </a:pPr>
            <a:r>
              <a:rPr lang="en-US" b="true" sz="4271">
                <a:solidFill>
                  <a:srgbClr val="00297C"/>
                </a:solidFill>
                <a:latin typeface="League Spartan"/>
                <a:ea typeface="League Spartan"/>
                <a:cs typeface="League Spartan"/>
                <a:sym typeface="League Spartan"/>
              </a:rPr>
              <a:t>03</a:t>
            </a:r>
          </a:p>
          <a:p>
            <a:pPr algn="ctr">
              <a:lnSpc>
                <a:spcPts val="4954"/>
              </a:lnSpc>
            </a:pPr>
            <a:r>
              <a:rPr lang="en-US" b="true" sz="4271">
                <a:solidFill>
                  <a:srgbClr val="00297C"/>
                </a:solidFill>
                <a:latin typeface="League Spartan"/>
                <a:ea typeface="League Spartan"/>
                <a:cs typeface="League Spartan"/>
                <a:sym typeface="League Spartan"/>
              </a:rPr>
              <a:t>04</a:t>
            </a:r>
          </a:p>
          <a:p>
            <a:pPr algn="ctr">
              <a:lnSpc>
                <a:spcPts val="7525"/>
              </a:lnSpc>
            </a:pPr>
            <a:r>
              <a:rPr lang="en-US" b="true" sz="4271">
                <a:solidFill>
                  <a:srgbClr val="00297C"/>
                </a:solidFill>
                <a:latin typeface="League Spartan"/>
                <a:ea typeface="League Spartan"/>
                <a:cs typeface="League Spartan"/>
                <a:sym typeface="League Spartan"/>
              </a:rPr>
              <a:t>05</a:t>
            </a:r>
          </a:p>
          <a:p>
            <a:pPr algn="ctr">
              <a:lnSpc>
                <a:spcPts val="5561"/>
              </a:lnSpc>
            </a:pPr>
            <a:r>
              <a:rPr lang="en-US" b="true" sz="4271">
                <a:solidFill>
                  <a:srgbClr val="00297C"/>
                </a:solidFill>
                <a:latin typeface="League Spartan"/>
                <a:ea typeface="League Spartan"/>
                <a:cs typeface="League Spartan"/>
                <a:sym typeface="League Spartan"/>
              </a:rPr>
              <a:t>06</a:t>
            </a:r>
          </a:p>
          <a:p>
            <a:pPr algn="ctr">
              <a:lnSpc>
                <a:spcPts val="7829"/>
              </a:lnSpc>
            </a:pPr>
            <a:r>
              <a:rPr lang="en-US" b="true" sz="4271">
                <a:solidFill>
                  <a:srgbClr val="00297C"/>
                </a:solidFill>
                <a:latin typeface="League Spartan"/>
                <a:ea typeface="League Spartan"/>
                <a:cs typeface="League Spartan"/>
                <a:sym typeface="League Spartan"/>
              </a:rPr>
              <a:t>07</a:t>
            </a:r>
          </a:p>
        </p:txBody>
      </p:sp>
      <p:sp>
        <p:nvSpPr>
          <p:cNvPr name="TextBox 7" id="7"/>
          <p:cNvSpPr txBox="true"/>
          <p:nvPr/>
        </p:nvSpPr>
        <p:spPr>
          <a:xfrm rot="0">
            <a:off x="6991226" y="3030512"/>
            <a:ext cx="4402798" cy="1491815"/>
          </a:xfrm>
          <a:prstGeom prst="rect">
            <a:avLst/>
          </a:prstGeom>
        </p:spPr>
        <p:txBody>
          <a:bodyPr anchor="t" rtlCol="false" tIns="0" lIns="0" bIns="0" rIns="0">
            <a:spAutoFit/>
          </a:bodyPr>
          <a:lstStyle/>
          <a:p>
            <a:pPr algn="l">
              <a:lnSpc>
                <a:spcPts val="6256"/>
              </a:lnSpc>
            </a:pPr>
            <a:r>
              <a:rPr lang="en-US" sz="2523" spc="247">
                <a:solidFill>
                  <a:srgbClr val="FEFFFF"/>
                </a:solidFill>
                <a:latin typeface="DM Sans"/>
                <a:ea typeface="DM Sans"/>
                <a:cs typeface="DM Sans"/>
                <a:sym typeface="DM Sans"/>
              </a:rPr>
              <a:t>INTRODUCTION TO TITLE METHODOLGY</a:t>
            </a:r>
          </a:p>
        </p:txBody>
      </p:sp>
      <p:sp>
        <p:nvSpPr>
          <p:cNvPr name="TextBox 8" id="8"/>
          <p:cNvSpPr txBox="true"/>
          <p:nvPr/>
        </p:nvSpPr>
        <p:spPr>
          <a:xfrm rot="0">
            <a:off x="6991226" y="4744822"/>
            <a:ext cx="8327041" cy="3085033"/>
          </a:xfrm>
          <a:prstGeom prst="rect">
            <a:avLst/>
          </a:prstGeom>
        </p:spPr>
        <p:txBody>
          <a:bodyPr anchor="t" rtlCol="false" tIns="0" lIns="0" bIns="0" rIns="0">
            <a:spAutoFit/>
          </a:bodyPr>
          <a:lstStyle/>
          <a:p>
            <a:pPr algn="l">
              <a:lnSpc>
                <a:spcPts val="6256"/>
              </a:lnSpc>
            </a:pPr>
            <a:r>
              <a:rPr lang="en-US" sz="2523" spc="247">
                <a:solidFill>
                  <a:srgbClr val="FEFFFF"/>
                </a:solidFill>
                <a:latin typeface="DM Sans"/>
                <a:ea typeface="DM Sans"/>
                <a:cs typeface="DM Sans"/>
                <a:sym typeface="DM Sans"/>
              </a:rPr>
              <a:t>LITERATURE REVIEW SINGLE CYCLE PROCESSOR UART AND ITS INTEGRATION WITH PROCESSOR ROM IP INTEGRATION</a:t>
            </a:r>
          </a:p>
        </p:txBody>
      </p:sp>
      <p:sp>
        <p:nvSpPr>
          <p:cNvPr name="TextBox 9" id="9"/>
          <p:cNvSpPr txBox="true"/>
          <p:nvPr/>
        </p:nvSpPr>
        <p:spPr>
          <a:xfrm rot="0">
            <a:off x="6991226" y="7976645"/>
            <a:ext cx="4073328" cy="697592"/>
          </a:xfrm>
          <a:prstGeom prst="rect">
            <a:avLst/>
          </a:prstGeom>
        </p:spPr>
        <p:txBody>
          <a:bodyPr anchor="t" rtlCol="false" tIns="0" lIns="0" bIns="0" rIns="0">
            <a:spAutoFit/>
          </a:bodyPr>
          <a:lstStyle/>
          <a:p>
            <a:pPr algn="l">
              <a:lnSpc>
                <a:spcPts val="6256"/>
              </a:lnSpc>
            </a:pPr>
            <a:r>
              <a:rPr lang="en-US" sz="2523" spc="247">
                <a:solidFill>
                  <a:srgbClr val="FEFFFF"/>
                </a:solidFill>
                <a:latin typeface="DM Sans"/>
                <a:ea typeface="DM Sans"/>
                <a:cs typeface="DM Sans"/>
                <a:sym typeface="DM Sans"/>
              </a:rPr>
              <a:t>PIPELINED PROCESSOR</a:t>
            </a:r>
          </a:p>
        </p:txBody>
      </p:sp>
      <p:sp>
        <p:nvSpPr>
          <p:cNvPr name="TextBox 10" id="10"/>
          <p:cNvSpPr txBox="true"/>
          <p:nvPr/>
        </p:nvSpPr>
        <p:spPr>
          <a:xfrm rot="0">
            <a:off x="4239606" y="1328356"/>
            <a:ext cx="6771284" cy="1598124"/>
          </a:xfrm>
          <a:prstGeom prst="rect">
            <a:avLst/>
          </a:prstGeom>
        </p:spPr>
        <p:txBody>
          <a:bodyPr anchor="t" rtlCol="false" tIns="0" lIns="0" bIns="0" rIns="0">
            <a:spAutoFit/>
          </a:bodyPr>
          <a:lstStyle/>
          <a:p>
            <a:pPr algn="l">
              <a:lnSpc>
                <a:spcPts val="12970"/>
              </a:lnSpc>
            </a:pPr>
            <a:r>
              <a:rPr lang="en-US" b="true" sz="9264" spc="907">
                <a:solidFill>
                  <a:srgbClr val="FDFBFB"/>
                </a:solidFill>
                <a:latin typeface="League Spartan"/>
                <a:ea typeface="League Spartan"/>
                <a:cs typeface="League Spartan"/>
                <a:sym typeface="League Spartan"/>
              </a:rPr>
              <a:t>CONTENT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264" t="0" r="-49276" b="0"/>
            </a:stretch>
          </a:blipFill>
        </p:spPr>
      </p:sp>
      <p:sp>
        <p:nvSpPr>
          <p:cNvPr name="Freeform 3" id="3"/>
          <p:cNvSpPr/>
          <p:nvPr/>
        </p:nvSpPr>
        <p:spPr>
          <a:xfrm flipH="false" flipV="false" rot="0">
            <a:off x="0" y="0"/>
            <a:ext cx="2924623" cy="1468888"/>
          </a:xfrm>
          <a:custGeom>
            <a:avLst/>
            <a:gdLst/>
            <a:ahLst/>
            <a:cxnLst/>
            <a:rect r="r" b="b" t="t" l="l"/>
            <a:pathLst>
              <a:path h="1468888" w="2924623">
                <a:moveTo>
                  <a:pt x="0" y="0"/>
                </a:moveTo>
                <a:lnTo>
                  <a:pt x="2924623" y="0"/>
                </a:lnTo>
                <a:lnTo>
                  <a:pt x="2924623" y="1468888"/>
                </a:lnTo>
                <a:lnTo>
                  <a:pt x="0" y="1468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46053" y="0"/>
            <a:ext cx="38119" cy="1760563"/>
          </a:xfrm>
          <a:custGeom>
            <a:avLst/>
            <a:gdLst/>
            <a:ahLst/>
            <a:cxnLst/>
            <a:rect r="r" b="b" t="t" l="l"/>
            <a:pathLst>
              <a:path h="1760563" w="38119">
                <a:moveTo>
                  <a:pt x="0" y="0"/>
                </a:moveTo>
                <a:lnTo>
                  <a:pt x="38119" y="0"/>
                </a:lnTo>
                <a:lnTo>
                  <a:pt x="38119" y="1760563"/>
                </a:lnTo>
                <a:lnTo>
                  <a:pt x="0" y="17605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615043" y="6943725"/>
            <a:ext cx="5476875" cy="2914650"/>
          </a:xfrm>
          <a:custGeom>
            <a:avLst/>
            <a:gdLst/>
            <a:ahLst/>
            <a:cxnLst/>
            <a:rect r="r" b="b" t="t" l="l"/>
            <a:pathLst>
              <a:path h="2914650" w="5476875">
                <a:moveTo>
                  <a:pt x="0" y="0"/>
                </a:moveTo>
                <a:lnTo>
                  <a:pt x="5476875" y="0"/>
                </a:lnTo>
                <a:lnTo>
                  <a:pt x="5476875" y="2914650"/>
                </a:lnTo>
                <a:lnTo>
                  <a:pt x="0" y="2914650"/>
                </a:lnTo>
                <a:lnTo>
                  <a:pt x="0" y="0"/>
                </a:lnTo>
                <a:close/>
              </a:path>
            </a:pathLst>
          </a:custGeom>
          <a:blipFill>
            <a:blip r:embed="rId7"/>
            <a:stretch>
              <a:fillRect l="-2267" t="0" r="-2254" b="0"/>
            </a:stretch>
          </a:blipFill>
        </p:spPr>
      </p:sp>
      <p:sp>
        <p:nvSpPr>
          <p:cNvPr name="Freeform 6" id="6"/>
          <p:cNvSpPr/>
          <p:nvPr/>
        </p:nvSpPr>
        <p:spPr>
          <a:xfrm flipH="false" flipV="false" rot="0">
            <a:off x="14407839" y="8883139"/>
            <a:ext cx="1123550" cy="840105"/>
          </a:xfrm>
          <a:custGeom>
            <a:avLst/>
            <a:gdLst/>
            <a:ahLst/>
            <a:cxnLst/>
            <a:rect r="r" b="b" t="t" l="l"/>
            <a:pathLst>
              <a:path h="840105" w="1123550">
                <a:moveTo>
                  <a:pt x="0" y="0"/>
                </a:moveTo>
                <a:lnTo>
                  <a:pt x="1123550" y="0"/>
                </a:lnTo>
                <a:lnTo>
                  <a:pt x="1123550" y="840105"/>
                </a:lnTo>
                <a:lnTo>
                  <a:pt x="0" y="8401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945397" y="3686108"/>
            <a:ext cx="6315075" cy="1704975"/>
          </a:xfrm>
          <a:custGeom>
            <a:avLst/>
            <a:gdLst/>
            <a:ahLst/>
            <a:cxnLst/>
            <a:rect r="r" b="b" t="t" l="l"/>
            <a:pathLst>
              <a:path h="1704975" w="6315075">
                <a:moveTo>
                  <a:pt x="0" y="0"/>
                </a:moveTo>
                <a:lnTo>
                  <a:pt x="6315075" y="0"/>
                </a:lnTo>
                <a:lnTo>
                  <a:pt x="6315075" y="1704975"/>
                </a:lnTo>
                <a:lnTo>
                  <a:pt x="0" y="1704975"/>
                </a:lnTo>
                <a:lnTo>
                  <a:pt x="0" y="0"/>
                </a:lnTo>
                <a:close/>
              </a:path>
            </a:pathLst>
          </a:custGeom>
          <a:blipFill>
            <a:blip r:embed="rId10"/>
            <a:stretch>
              <a:fillRect l="0" t="0" r="0" b="0"/>
            </a:stretch>
          </a:blipFill>
        </p:spPr>
      </p:sp>
      <p:sp>
        <p:nvSpPr>
          <p:cNvPr name="Freeform 8" id="8"/>
          <p:cNvSpPr/>
          <p:nvPr/>
        </p:nvSpPr>
        <p:spPr>
          <a:xfrm flipH="false" flipV="false" rot="0">
            <a:off x="518427" y="6629400"/>
            <a:ext cx="11811000" cy="2543175"/>
          </a:xfrm>
          <a:custGeom>
            <a:avLst/>
            <a:gdLst/>
            <a:ahLst/>
            <a:cxnLst/>
            <a:rect r="r" b="b" t="t" l="l"/>
            <a:pathLst>
              <a:path h="2543175" w="11811000">
                <a:moveTo>
                  <a:pt x="0" y="0"/>
                </a:moveTo>
                <a:lnTo>
                  <a:pt x="11811000" y="0"/>
                </a:lnTo>
                <a:lnTo>
                  <a:pt x="11811000" y="2543175"/>
                </a:lnTo>
                <a:lnTo>
                  <a:pt x="0" y="2543175"/>
                </a:lnTo>
                <a:lnTo>
                  <a:pt x="0" y="0"/>
                </a:lnTo>
                <a:close/>
              </a:path>
            </a:pathLst>
          </a:custGeom>
          <a:blipFill>
            <a:blip r:embed="rId11"/>
            <a:stretch>
              <a:fillRect l="0" t="0" r="0" b="0"/>
            </a:stretch>
          </a:blipFill>
        </p:spPr>
      </p:sp>
      <p:grpSp>
        <p:nvGrpSpPr>
          <p:cNvPr name="Group 9" id="9"/>
          <p:cNvGrpSpPr>
            <a:grpSpLocks noChangeAspect="true"/>
          </p:cNvGrpSpPr>
          <p:nvPr/>
        </p:nvGrpSpPr>
        <p:grpSpPr>
          <a:xfrm rot="0">
            <a:off x="371475" y="3624577"/>
            <a:ext cx="152400" cy="152400"/>
            <a:chOff x="0" y="0"/>
            <a:chExt cx="152400" cy="152400"/>
          </a:xfrm>
        </p:grpSpPr>
        <p:sp>
          <p:nvSpPr>
            <p:cNvPr name="Freeform 10" id="10"/>
            <p:cNvSpPr/>
            <p:nvPr/>
          </p:nvSpPr>
          <p:spPr>
            <a:xfrm flipH="false" flipV="false" rot="0">
              <a:off x="0" y="0"/>
              <a:ext cx="152400" cy="152400"/>
            </a:xfrm>
            <a:custGeom>
              <a:avLst/>
              <a:gdLst/>
              <a:ahLst/>
              <a:cxnLst/>
              <a:rect r="r" b="b" t="t" l="l"/>
              <a:pathLst>
                <a:path h="152400" w="152400">
                  <a:moveTo>
                    <a:pt x="152400" y="76200"/>
                  </a:moveTo>
                  <a:cubicBezTo>
                    <a:pt x="152400" y="81153"/>
                    <a:pt x="151892" y="86106"/>
                    <a:pt x="150876" y="91059"/>
                  </a:cubicBezTo>
                  <a:cubicBezTo>
                    <a:pt x="149860" y="96012"/>
                    <a:pt x="148463" y="100711"/>
                    <a:pt x="146558" y="105410"/>
                  </a:cubicBezTo>
                  <a:cubicBezTo>
                    <a:pt x="144653" y="110109"/>
                    <a:pt x="142240" y="114427"/>
                    <a:pt x="139573" y="118618"/>
                  </a:cubicBezTo>
                  <a:cubicBezTo>
                    <a:pt x="136906" y="122809"/>
                    <a:pt x="133604" y="126619"/>
                    <a:pt x="130048" y="130175"/>
                  </a:cubicBezTo>
                  <a:cubicBezTo>
                    <a:pt x="126492" y="133731"/>
                    <a:pt x="122682" y="136906"/>
                    <a:pt x="118491" y="139700"/>
                  </a:cubicBezTo>
                  <a:cubicBezTo>
                    <a:pt x="114300" y="142494"/>
                    <a:pt x="109982" y="144780"/>
                    <a:pt x="105283" y="146685"/>
                  </a:cubicBezTo>
                  <a:cubicBezTo>
                    <a:pt x="100584" y="148590"/>
                    <a:pt x="95885" y="149987"/>
                    <a:pt x="90932" y="151003"/>
                  </a:cubicBezTo>
                  <a:cubicBezTo>
                    <a:pt x="85979" y="152019"/>
                    <a:pt x="81153" y="152400"/>
                    <a:pt x="76200" y="152400"/>
                  </a:cubicBezTo>
                  <a:cubicBezTo>
                    <a:pt x="71247" y="152400"/>
                    <a:pt x="66294" y="151892"/>
                    <a:pt x="61341" y="150876"/>
                  </a:cubicBezTo>
                  <a:cubicBezTo>
                    <a:pt x="56388" y="149860"/>
                    <a:pt x="51689" y="148463"/>
                    <a:pt x="46990" y="146558"/>
                  </a:cubicBezTo>
                  <a:cubicBezTo>
                    <a:pt x="42291" y="144653"/>
                    <a:pt x="37973" y="142240"/>
                    <a:pt x="33782" y="139573"/>
                  </a:cubicBezTo>
                  <a:cubicBezTo>
                    <a:pt x="29591" y="136906"/>
                    <a:pt x="25781" y="133604"/>
                    <a:pt x="22225" y="130048"/>
                  </a:cubicBezTo>
                  <a:cubicBezTo>
                    <a:pt x="18669" y="126492"/>
                    <a:pt x="15494" y="122682"/>
                    <a:pt x="12700" y="118491"/>
                  </a:cubicBezTo>
                  <a:cubicBezTo>
                    <a:pt x="9906" y="114300"/>
                    <a:pt x="7747" y="109982"/>
                    <a:pt x="5842" y="105410"/>
                  </a:cubicBezTo>
                  <a:cubicBezTo>
                    <a:pt x="3937" y="100838"/>
                    <a:pt x="2413" y="96012"/>
                    <a:pt x="1524" y="91059"/>
                  </a:cubicBezTo>
                  <a:cubicBezTo>
                    <a:pt x="635" y="86106"/>
                    <a:pt x="0" y="81153"/>
                    <a:pt x="0" y="76200"/>
                  </a:cubicBezTo>
                  <a:cubicBezTo>
                    <a:pt x="0" y="71247"/>
                    <a:pt x="508" y="66294"/>
                    <a:pt x="1524" y="61341"/>
                  </a:cubicBezTo>
                  <a:cubicBezTo>
                    <a:pt x="2540" y="56388"/>
                    <a:pt x="3937" y="51689"/>
                    <a:pt x="5842" y="46990"/>
                  </a:cubicBezTo>
                  <a:cubicBezTo>
                    <a:pt x="7747" y="42291"/>
                    <a:pt x="10160" y="37973"/>
                    <a:pt x="12827" y="33782"/>
                  </a:cubicBezTo>
                  <a:cubicBezTo>
                    <a:pt x="15494" y="29591"/>
                    <a:pt x="18796" y="25781"/>
                    <a:pt x="22352" y="22225"/>
                  </a:cubicBezTo>
                  <a:cubicBezTo>
                    <a:pt x="25908" y="18669"/>
                    <a:pt x="29718" y="15494"/>
                    <a:pt x="33909" y="12700"/>
                  </a:cubicBezTo>
                  <a:cubicBezTo>
                    <a:pt x="38100" y="9906"/>
                    <a:pt x="42418" y="7747"/>
                    <a:pt x="46990" y="5842"/>
                  </a:cubicBezTo>
                  <a:cubicBezTo>
                    <a:pt x="51562" y="3937"/>
                    <a:pt x="56388" y="2413"/>
                    <a:pt x="61341" y="1524"/>
                  </a:cubicBezTo>
                  <a:cubicBezTo>
                    <a:pt x="66294" y="635"/>
                    <a:pt x="71247" y="0"/>
                    <a:pt x="76200" y="0"/>
                  </a:cubicBezTo>
                  <a:cubicBezTo>
                    <a:pt x="81153" y="0"/>
                    <a:pt x="86106" y="508"/>
                    <a:pt x="91059" y="1524"/>
                  </a:cubicBezTo>
                  <a:cubicBezTo>
                    <a:pt x="96012" y="2540"/>
                    <a:pt x="100711" y="3937"/>
                    <a:pt x="105410" y="5842"/>
                  </a:cubicBezTo>
                  <a:cubicBezTo>
                    <a:pt x="110109" y="7747"/>
                    <a:pt x="114427" y="10160"/>
                    <a:pt x="118618" y="12827"/>
                  </a:cubicBezTo>
                  <a:cubicBezTo>
                    <a:pt x="122809" y="15494"/>
                    <a:pt x="126619" y="18796"/>
                    <a:pt x="130175" y="22352"/>
                  </a:cubicBezTo>
                  <a:cubicBezTo>
                    <a:pt x="133731" y="25908"/>
                    <a:pt x="136906" y="29718"/>
                    <a:pt x="139700" y="33909"/>
                  </a:cubicBezTo>
                  <a:cubicBezTo>
                    <a:pt x="142494" y="38100"/>
                    <a:pt x="144780" y="42418"/>
                    <a:pt x="146685" y="47117"/>
                  </a:cubicBezTo>
                  <a:cubicBezTo>
                    <a:pt x="148590" y="51816"/>
                    <a:pt x="149987" y="56515"/>
                    <a:pt x="151003" y="61468"/>
                  </a:cubicBezTo>
                  <a:cubicBezTo>
                    <a:pt x="152019" y="66421"/>
                    <a:pt x="152400" y="71247"/>
                    <a:pt x="152400" y="76200"/>
                  </a:cubicBezTo>
                  <a:close/>
                </a:path>
              </a:pathLst>
            </a:custGeom>
            <a:solidFill>
              <a:srgbClr val="FEFFFF"/>
            </a:solidFill>
          </p:spPr>
        </p:sp>
      </p:grpSp>
      <p:grpSp>
        <p:nvGrpSpPr>
          <p:cNvPr name="Group 11" id="11"/>
          <p:cNvGrpSpPr>
            <a:grpSpLocks noChangeAspect="true"/>
          </p:cNvGrpSpPr>
          <p:nvPr/>
        </p:nvGrpSpPr>
        <p:grpSpPr>
          <a:xfrm rot="0">
            <a:off x="371475" y="6024877"/>
            <a:ext cx="152400" cy="152400"/>
            <a:chOff x="0" y="0"/>
            <a:chExt cx="152400" cy="152400"/>
          </a:xfrm>
        </p:grpSpPr>
        <p:sp>
          <p:nvSpPr>
            <p:cNvPr name="Freeform 12" id="12"/>
            <p:cNvSpPr/>
            <p:nvPr/>
          </p:nvSpPr>
          <p:spPr>
            <a:xfrm flipH="false" flipV="false" rot="0">
              <a:off x="0" y="0"/>
              <a:ext cx="152400" cy="152400"/>
            </a:xfrm>
            <a:custGeom>
              <a:avLst/>
              <a:gdLst/>
              <a:ahLst/>
              <a:cxnLst/>
              <a:rect r="r" b="b" t="t" l="l"/>
              <a:pathLst>
                <a:path h="152400" w="152400">
                  <a:moveTo>
                    <a:pt x="152400" y="76200"/>
                  </a:moveTo>
                  <a:cubicBezTo>
                    <a:pt x="152400" y="81153"/>
                    <a:pt x="151892" y="86106"/>
                    <a:pt x="150876" y="91059"/>
                  </a:cubicBezTo>
                  <a:cubicBezTo>
                    <a:pt x="149860" y="96012"/>
                    <a:pt x="148463" y="100711"/>
                    <a:pt x="146558" y="105410"/>
                  </a:cubicBezTo>
                  <a:cubicBezTo>
                    <a:pt x="144653" y="110109"/>
                    <a:pt x="142240" y="114427"/>
                    <a:pt x="139573" y="118618"/>
                  </a:cubicBezTo>
                  <a:cubicBezTo>
                    <a:pt x="136906" y="122809"/>
                    <a:pt x="133604" y="126619"/>
                    <a:pt x="130048" y="130175"/>
                  </a:cubicBezTo>
                  <a:cubicBezTo>
                    <a:pt x="126492" y="133731"/>
                    <a:pt x="122682" y="136906"/>
                    <a:pt x="118491" y="139700"/>
                  </a:cubicBezTo>
                  <a:cubicBezTo>
                    <a:pt x="114300" y="142494"/>
                    <a:pt x="109982" y="144780"/>
                    <a:pt x="105283" y="146685"/>
                  </a:cubicBezTo>
                  <a:cubicBezTo>
                    <a:pt x="100584" y="148590"/>
                    <a:pt x="95885" y="149987"/>
                    <a:pt x="90932" y="151003"/>
                  </a:cubicBezTo>
                  <a:cubicBezTo>
                    <a:pt x="85979" y="152019"/>
                    <a:pt x="81153" y="152400"/>
                    <a:pt x="76200" y="152400"/>
                  </a:cubicBezTo>
                  <a:cubicBezTo>
                    <a:pt x="71247" y="152400"/>
                    <a:pt x="66294" y="151892"/>
                    <a:pt x="61341" y="150876"/>
                  </a:cubicBezTo>
                  <a:cubicBezTo>
                    <a:pt x="56388" y="149860"/>
                    <a:pt x="51689" y="148463"/>
                    <a:pt x="46990" y="146558"/>
                  </a:cubicBezTo>
                  <a:cubicBezTo>
                    <a:pt x="42291" y="144653"/>
                    <a:pt x="37973" y="142240"/>
                    <a:pt x="33782" y="139573"/>
                  </a:cubicBezTo>
                  <a:cubicBezTo>
                    <a:pt x="29591" y="136906"/>
                    <a:pt x="25781" y="133604"/>
                    <a:pt x="22225" y="130048"/>
                  </a:cubicBezTo>
                  <a:cubicBezTo>
                    <a:pt x="18669" y="126492"/>
                    <a:pt x="15494" y="122682"/>
                    <a:pt x="12700" y="118491"/>
                  </a:cubicBezTo>
                  <a:cubicBezTo>
                    <a:pt x="9906" y="114300"/>
                    <a:pt x="7747" y="109982"/>
                    <a:pt x="5842" y="105410"/>
                  </a:cubicBezTo>
                  <a:cubicBezTo>
                    <a:pt x="3937" y="100838"/>
                    <a:pt x="2413" y="96012"/>
                    <a:pt x="1524" y="91059"/>
                  </a:cubicBezTo>
                  <a:cubicBezTo>
                    <a:pt x="635" y="86106"/>
                    <a:pt x="0" y="81153"/>
                    <a:pt x="0" y="76200"/>
                  </a:cubicBezTo>
                  <a:cubicBezTo>
                    <a:pt x="0" y="71247"/>
                    <a:pt x="508" y="66294"/>
                    <a:pt x="1524" y="61341"/>
                  </a:cubicBezTo>
                  <a:cubicBezTo>
                    <a:pt x="2540" y="56388"/>
                    <a:pt x="3937" y="51689"/>
                    <a:pt x="5842" y="46990"/>
                  </a:cubicBezTo>
                  <a:cubicBezTo>
                    <a:pt x="7747" y="42291"/>
                    <a:pt x="10160" y="37973"/>
                    <a:pt x="12827" y="33782"/>
                  </a:cubicBezTo>
                  <a:cubicBezTo>
                    <a:pt x="15494" y="29591"/>
                    <a:pt x="18796" y="25781"/>
                    <a:pt x="22352" y="22225"/>
                  </a:cubicBezTo>
                  <a:cubicBezTo>
                    <a:pt x="25908" y="18669"/>
                    <a:pt x="29718" y="15494"/>
                    <a:pt x="33909" y="12700"/>
                  </a:cubicBezTo>
                  <a:cubicBezTo>
                    <a:pt x="38100" y="9906"/>
                    <a:pt x="42418" y="7747"/>
                    <a:pt x="46990" y="5842"/>
                  </a:cubicBezTo>
                  <a:cubicBezTo>
                    <a:pt x="51562" y="3937"/>
                    <a:pt x="56388" y="2413"/>
                    <a:pt x="61341" y="1524"/>
                  </a:cubicBezTo>
                  <a:cubicBezTo>
                    <a:pt x="66294" y="635"/>
                    <a:pt x="71247" y="0"/>
                    <a:pt x="76200" y="0"/>
                  </a:cubicBezTo>
                  <a:cubicBezTo>
                    <a:pt x="81153" y="0"/>
                    <a:pt x="86106" y="508"/>
                    <a:pt x="91059" y="1524"/>
                  </a:cubicBezTo>
                  <a:cubicBezTo>
                    <a:pt x="96012" y="2540"/>
                    <a:pt x="100711" y="3937"/>
                    <a:pt x="105410" y="5842"/>
                  </a:cubicBezTo>
                  <a:cubicBezTo>
                    <a:pt x="110109" y="7747"/>
                    <a:pt x="114427" y="10160"/>
                    <a:pt x="118618" y="12827"/>
                  </a:cubicBezTo>
                  <a:cubicBezTo>
                    <a:pt x="122809" y="15494"/>
                    <a:pt x="126619" y="18796"/>
                    <a:pt x="130175" y="22352"/>
                  </a:cubicBezTo>
                  <a:cubicBezTo>
                    <a:pt x="133731" y="25908"/>
                    <a:pt x="136906" y="29718"/>
                    <a:pt x="139700" y="33909"/>
                  </a:cubicBezTo>
                  <a:cubicBezTo>
                    <a:pt x="142494" y="38100"/>
                    <a:pt x="144780" y="42418"/>
                    <a:pt x="146685" y="47117"/>
                  </a:cubicBezTo>
                  <a:cubicBezTo>
                    <a:pt x="148590" y="51816"/>
                    <a:pt x="149987" y="56515"/>
                    <a:pt x="151003" y="61468"/>
                  </a:cubicBezTo>
                  <a:cubicBezTo>
                    <a:pt x="152019" y="66421"/>
                    <a:pt x="152400" y="71247"/>
                    <a:pt x="152400" y="76200"/>
                  </a:cubicBezTo>
                  <a:close/>
                </a:path>
              </a:pathLst>
            </a:custGeom>
            <a:solidFill>
              <a:srgbClr val="FEFFFF"/>
            </a:solidFill>
          </p:spPr>
        </p:sp>
      </p:grpSp>
      <p:grpSp>
        <p:nvGrpSpPr>
          <p:cNvPr name="Group 13" id="13"/>
          <p:cNvGrpSpPr>
            <a:grpSpLocks noChangeAspect="true"/>
          </p:cNvGrpSpPr>
          <p:nvPr/>
        </p:nvGrpSpPr>
        <p:grpSpPr>
          <a:xfrm rot="0">
            <a:off x="518579" y="2712768"/>
            <a:ext cx="5133823" cy="57150"/>
            <a:chOff x="0" y="0"/>
            <a:chExt cx="5133823" cy="57150"/>
          </a:xfrm>
        </p:grpSpPr>
        <p:sp>
          <p:nvSpPr>
            <p:cNvPr name="Freeform 14" id="14"/>
            <p:cNvSpPr/>
            <p:nvPr/>
          </p:nvSpPr>
          <p:spPr>
            <a:xfrm flipH="false" flipV="false" rot="0">
              <a:off x="0" y="0"/>
              <a:ext cx="5133848" cy="57150"/>
            </a:xfrm>
            <a:custGeom>
              <a:avLst/>
              <a:gdLst/>
              <a:ahLst/>
              <a:cxnLst/>
              <a:rect r="r" b="b" t="t" l="l"/>
              <a:pathLst>
                <a:path h="57150" w="5133848">
                  <a:moveTo>
                    <a:pt x="0" y="0"/>
                  </a:moveTo>
                  <a:lnTo>
                    <a:pt x="5133848" y="0"/>
                  </a:lnTo>
                  <a:lnTo>
                    <a:pt x="5133848" y="57150"/>
                  </a:lnTo>
                  <a:lnTo>
                    <a:pt x="0" y="57150"/>
                  </a:lnTo>
                  <a:close/>
                </a:path>
              </a:pathLst>
            </a:custGeom>
            <a:solidFill>
              <a:srgbClr val="FEFFFF"/>
            </a:solidFill>
          </p:spPr>
        </p:sp>
      </p:grpSp>
      <p:sp>
        <p:nvSpPr>
          <p:cNvPr name="TextBox 15" id="15"/>
          <p:cNvSpPr txBox="true"/>
          <p:nvPr/>
        </p:nvSpPr>
        <p:spPr>
          <a:xfrm rot="0">
            <a:off x="3789074" y="261318"/>
            <a:ext cx="6638734" cy="1212609"/>
          </a:xfrm>
          <a:prstGeom prst="rect">
            <a:avLst/>
          </a:prstGeom>
        </p:spPr>
        <p:txBody>
          <a:bodyPr anchor="t" rtlCol="false" tIns="0" lIns="0" bIns="0" rIns="0">
            <a:spAutoFit/>
          </a:bodyPr>
          <a:lstStyle/>
          <a:p>
            <a:pPr algn="l">
              <a:lnSpc>
                <a:spcPts val="9812"/>
              </a:lnSpc>
            </a:pPr>
            <a:r>
              <a:rPr lang="en-US" b="true" sz="7008" spc="686">
                <a:solidFill>
                  <a:srgbClr val="FDFBFB"/>
                </a:solidFill>
                <a:latin typeface="League Spartan"/>
                <a:ea typeface="League Spartan"/>
                <a:cs typeface="League Spartan"/>
                <a:sym typeface="League Spartan"/>
              </a:rPr>
              <a:t>PROCESSOR</a:t>
            </a:r>
          </a:p>
        </p:txBody>
      </p:sp>
      <p:sp>
        <p:nvSpPr>
          <p:cNvPr name="TextBox 16" id="16"/>
          <p:cNvSpPr txBox="true"/>
          <p:nvPr/>
        </p:nvSpPr>
        <p:spPr>
          <a:xfrm rot="0">
            <a:off x="518579" y="1913630"/>
            <a:ext cx="5236588" cy="892426"/>
          </a:xfrm>
          <a:prstGeom prst="rect">
            <a:avLst/>
          </a:prstGeom>
        </p:spPr>
        <p:txBody>
          <a:bodyPr anchor="t" rtlCol="false" tIns="0" lIns="0" bIns="0" rIns="0">
            <a:spAutoFit/>
          </a:bodyPr>
          <a:lstStyle/>
          <a:p>
            <a:pPr algn="l">
              <a:lnSpc>
                <a:spcPts val="7084"/>
              </a:lnSpc>
            </a:pPr>
            <a:r>
              <a:rPr lang="en-US" b="true" sz="5060">
                <a:solidFill>
                  <a:srgbClr val="FEFFFF"/>
                </a:solidFill>
                <a:latin typeface="Canva Sans Bold"/>
                <a:ea typeface="Canva Sans Bold"/>
                <a:cs typeface="Canva Sans Bold"/>
                <a:sym typeface="Canva Sans Bold"/>
              </a:rPr>
              <a:t>EXTENDER UNIT</a:t>
            </a:r>
          </a:p>
        </p:txBody>
      </p:sp>
      <p:sp>
        <p:nvSpPr>
          <p:cNvPr name="TextBox 17" id="17"/>
          <p:cNvSpPr txBox="true"/>
          <p:nvPr/>
        </p:nvSpPr>
        <p:spPr>
          <a:xfrm rot="0">
            <a:off x="734025" y="3317443"/>
            <a:ext cx="7647784" cy="602266"/>
          </a:xfrm>
          <a:prstGeom prst="rect">
            <a:avLst/>
          </a:prstGeom>
        </p:spPr>
        <p:txBody>
          <a:bodyPr anchor="t" rtlCol="false" tIns="0" lIns="0" bIns="0" rIns="0">
            <a:spAutoFit/>
          </a:bodyPr>
          <a:lstStyle/>
          <a:p>
            <a:pPr algn="l">
              <a:lnSpc>
                <a:spcPts val="4725"/>
              </a:lnSpc>
            </a:pPr>
            <a:r>
              <a:rPr lang="en-US" sz="3399">
                <a:solidFill>
                  <a:srgbClr val="FEFFFF"/>
                </a:solidFill>
                <a:latin typeface="Canva Sans"/>
                <a:ea typeface="Canva Sans"/>
                <a:cs typeface="Canva Sans"/>
                <a:sym typeface="Canva Sans"/>
              </a:rPr>
              <a:t>Extender Unit have major use in the </a:t>
            </a:r>
          </a:p>
        </p:txBody>
      </p:sp>
      <p:sp>
        <p:nvSpPr>
          <p:cNvPr name="TextBox 18" id="18"/>
          <p:cNvSpPr txBox="true"/>
          <p:nvPr/>
        </p:nvSpPr>
        <p:spPr>
          <a:xfrm rot="0">
            <a:off x="839838" y="3917518"/>
            <a:ext cx="8672836" cy="602266"/>
          </a:xfrm>
          <a:prstGeom prst="rect">
            <a:avLst/>
          </a:prstGeom>
        </p:spPr>
        <p:txBody>
          <a:bodyPr anchor="t" rtlCol="false" tIns="0" lIns="0" bIns="0" rIns="0">
            <a:spAutoFit/>
          </a:bodyPr>
          <a:lstStyle/>
          <a:p>
            <a:pPr algn="l">
              <a:lnSpc>
                <a:spcPts val="4725"/>
              </a:lnSpc>
            </a:pPr>
            <a:r>
              <a:rPr lang="en-US" sz="3399">
                <a:solidFill>
                  <a:srgbClr val="FEFFFF"/>
                </a:solidFill>
                <a:latin typeface="Canva Sans"/>
                <a:ea typeface="Canva Sans"/>
                <a:cs typeface="Canva Sans"/>
                <a:sym typeface="Canva Sans"/>
              </a:rPr>
              <a:t>immediate type instruction it extend the</a:t>
            </a:r>
          </a:p>
        </p:txBody>
      </p:sp>
      <p:sp>
        <p:nvSpPr>
          <p:cNvPr name="TextBox 19" id="19"/>
          <p:cNvSpPr txBox="true"/>
          <p:nvPr/>
        </p:nvSpPr>
        <p:spPr>
          <a:xfrm rot="0">
            <a:off x="734025" y="4517593"/>
            <a:ext cx="8260890" cy="1802416"/>
          </a:xfrm>
          <a:prstGeom prst="rect">
            <a:avLst/>
          </a:prstGeom>
        </p:spPr>
        <p:txBody>
          <a:bodyPr anchor="t" rtlCol="false" tIns="0" lIns="0" bIns="0" rIns="0">
            <a:spAutoFit/>
          </a:bodyPr>
          <a:lstStyle/>
          <a:p>
            <a:pPr algn="l">
              <a:lnSpc>
                <a:spcPts val="4725"/>
              </a:lnSpc>
            </a:pPr>
            <a:r>
              <a:rPr lang="en-US" sz="3399">
                <a:solidFill>
                  <a:srgbClr val="FEFFFF"/>
                </a:solidFill>
                <a:latin typeface="Canva Sans"/>
                <a:ea typeface="Canva Sans"/>
                <a:cs typeface="Canva Sans"/>
                <a:sym typeface="Canva Sans"/>
              </a:rPr>
              <a:t>input data by extending the Most significant bit It extend the instruction are as follows: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9009526" y="0"/>
            <a:ext cx="36309300" cy="10287000"/>
          </a:xfrm>
          <a:custGeom>
            <a:avLst/>
            <a:gdLst/>
            <a:ahLst/>
            <a:cxnLst/>
            <a:rect r="r" b="b" t="t" l="l"/>
            <a:pathLst>
              <a:path h="10287000" w="36309300">
                <a:moveTo>
                  <a:pt x="0" y="0"/>
                </a:moveTo>
                <a:lnTo>
                  <a:pt x="36309300" y="0"/>
                </a:lnTo>
                <a:lnTo>
                  <a:pt x="363093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0" y="0"/>
            <a:ext cx="2924623" cy="1468888"/>
          </a:xfrm>
          <a:custGeom>
            <a:avLst/>
            <a:gdLst/>
            <a:ahLst/>
            <a:cxnLst/>
            <a:rect r="r" b="b" t="t" l="l"/>
            <a:pathLst>
              <a:path h="1468888" w="2924623">
                <a:moveTo>
                  <a:pt x="0" y="0"/>
                </a:moveTo>
                <a:lnTo>
                  <a:pt x="2924623" y="0"/>
                </a:lnTo>
                <a:lnTo>
                  <a:pt x="2924623" y="1468888"/>
                </a:lnTo>
                <a:lnTo>
                  <a:pt x="0" y="1468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46053" y="0"/>
            <a:ext cx="38119" cy="1760563"/>
          </a:xfrm>
          <a:custGeom>
            <a:avLst/>
            <a:gdLst/>
            <a:ahLst/>
            <a:cxnLst/>
            <a:rect r="r" b="b" t="t" l="l"/>
            <a:pathLst>
              <a:path h="1760563" w="38119">
                <a:moveTo>
                  <a:pt x="0" y="0"/>
                </a:moveTo>
                <a:lnTo>
                  <a:pt x="38119" y="0"/>
                </a:lnTo>
                <a:lnTo>
                  <a:pt x="38119" y="1760563"/>
                </a:lnTo>
                <a:lnTo>
                  <a:pt x="0" y="17605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478722" y="6781248"/>
            <a:ext cx="5476875" cy="2914650"/>
          </a:xfrm>
          <a:custGeom>
            <a:avLst/>
            <a:gdLst/>
            <a:ahLst/>
            <a:cxnLst/>
            <a:rect r="r" b="b" t="t" l="l"/>
            <a:pathLst>
              <a:path h="2914650" w="5476875">
                <a:moveTo>
                  <a:pt x="0" y="0"/>
                </a:moveTo>
                <a:lnTo>
                  <a:pt x="5476875" y="0"/>
                </a:lnTo>
                <a:lnTo>
                  <a:pt x="5476875" y="2914650"/>
                </a:lnTo>
                <a:lnTo>
                  <a:pt x="0" y="2914650"/>
                </a:lnTo>
                <a:lnTo>
                  <a:pt x="0" y="0"/>
                </a:lnTo>
                <a:close/>
              </a:path>
            </a:pathLst>
          </a:custGeom>
          <a:blipFill>
            <a:blip r:embed="rId7"/>
            <a:stretch>
              <a:fillRect l="-2267" t="0" r="-2254" b="0"/>
            </a:stretch>
          </a:blipFill>
        </p:spPr>
      </p:sp>
      <p:sp>
        <p:nvSpPr>
          <p:cNvPr name="Freeform 6" id="6"/>
          <p:cNvSpPr/>
          <p:nvPr/>
        </p:nvSpPr>
        <p:spPr>
          <a:xfrm flipH="false" flipV="false" rot="0">
            <a:off x="14001702" y="6713992"/>
            <a:ext cx="1028462" cy="1384735"/>
          </a:xfrm>
          <a:custGeom>
            <a:avLst/>
            <a:gdLst/>
            <a:ahLst/>
            <a:cxnLst/>
            <a:rect r="r" b="b" t="t" l="l"/>
            <a:pathLst>
              <a:path h="1384735" w="1028462">
                <a:moveTo>
                  <a:pt x="0" y="0"/>
                </a:moveTo>
                <a:lnTo>
                  <a:pt x="1028462" y="0"/>
                </a:lnTo>
                <a:lnTo>
                  <a:pt x="1028462" y="1384734"/>
                </a:lnTo>
                <a:lnTo>
                  <a:pt x="0" y="13847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478722" y="313582"/>
            <a:ext cx="4972050" cy="5191125"/>
          </a:xfrm>
          <a:custGeom>
            <a:avLst/>
            <a:gdLst/>
            <a:ahLst/>
            <a:cxnLst/>
            <a:rect r="r" b="b" t="t" l="l"/>
            <a:pathLst>
              <a:path h="5191125" w="4972050">
                <a:moveTo>
                  <a:pt x="0" y="0"/>
                </a:moveTo>
                <a:lnTo>
                  <a:pt x="4972050" y="0"/>
                </a:lnTo>
                <a:lnTo>
                  <a:pt x="4972050" y="5191125"/>
                </a:lnTo>
                <a:lnTo>
                  <a:pt x="0" y="5191125"/>
                </a:lnTo>
                <a:lnTo>
                  <a:pt x="0" y="0"/>
                </a:lnTo>
                <a:close/>
              </a:path>
            </a:pathLst>
          </a:custGeom>
          <a:blipFill>
            <a:blip r:embed="rId10"/>
            <a:stretch>
              <a:fillRect l="0" t="0" r="0" b="0"/>
            </a:stretch>
          </a:blipFill>
        </p:spPr>
      </p:sp>
      <p:grpSp>
        <p:nvGrpSpPr>
          <p:cNvPr name="Group 8" id="8"/>
          <p:cNvGrpSpPr>
            <a:grpSpLocks noChangeAspect="true"/>
          </p:cNvGrpSpPr>
          <p:nvPr/>
        </p:nvGrpSpPr>
        <p:grpSpPr>
          <a:xfrm rot="0">
            <a:off x="1028852" y="2813294"/>
            <a:ext cx="4864894" cy="57150"/>
            <a:chOff x="0" y="0"/>
            <a:chExt cx="4864900" cy="57150"/>
          </a:xfrm>
        </p:grpSpPr>
        <p:sp>
          <p:nvSpPr>
            <p:cNvPr name="Freeform 9" id="9"/>
            <p:cNvSpPr/>
            <p:nvPr/>
          </p:nvSpPr>
          <p:spPr>
            <a:xfrm flipH="false" flipV="false" rot="0">
              <a:off x="0" y="0"/>
              <a:ext cx="4864862" cy="57150"/>
            </a:xfrm>
            <a:custGeom>
              <a:avLst/>
              <a:gdLst/>
              <a:ahLst/>
              <a:cxnLst/>
              <a:rect r="r" b="b" t="t" l="l"/>
              <a:pathLst>
                <a:path h="57150" w="4864862">
                  <a:moveTo>
                    <a:pt x="0" y="0"/>
                  </a:moveTo>
                  <a:lnTo>
                    <a:pt x="4864862" y="0"/>
                  </a:lnTo>
                  <a:lnTo>
                    <a:pt x="4864862" y="57150"/>
                  </a:lnTo>
                  <a:lnTo>
                    <a:pt x="0" y="57150"/>
                  </a:lnTo>
                  <a:close/>
                </a:path>
              </a:pathLst>
            </a:custGeom>
            <a:solidFill>
              <a:srgbClr val="FEFFFF"/>
            </a:solidFill>
          </p:spPr>
        </p:sp>
      </p:grpSp>
      <p:grpSp>
        <p:nvGrpSpPr>
          <p:cNvPr name="Group 10" id="10"/>
          <p:cNvGrpSpPr>
            <a:grpSpLocks noChangeAspect="true"/>
          </p:cNvGrpSpPr>
          <p:nvPr/>
        </p:nvGrpSpPr>
        <p:grpSpPr>
          <a:xfrm rot="0">
            <a:off x="1400175" y="3395453"/>
            <a:ext cx="152400" cy="152400"/>
            <a:chOff x="0" y="0"/>
            <a:chExt cx="152400" cy="152400"/>
          </a:xfrm>
        </p:grpSpPr>
        <p:sp>
          <p:nvSpPr>
            <p:cNvPr name="Freeform 11" id="11"/>
            <p:cNvSpPr/>
            <p:nvPr/>
          </p:nvSpPr>
          <p:spPr>
            <a:xfrm flipH="false" flipV="false" rot="0">
              <a:off x="0" y="0"/>
              <a:ext cx="152400" cy="152400"/>
            </a:xfrm>
            <a:custGeom>
              <a:avLst/>
              <a:gdLst/>
              <a:ahLst/>
              <a:cxnLst/>
              <a:rect r="r" b="b" t="t" l="l"/>
              <a:pathLst>
                <a:path h="152400" w="152400">
                  <a:moveTo>
                    <a:pt x="152400" y="76200"/>
                  </a:moveTo>
                  <a:cubicBezTo>
                    <a:pt x="152400" y="81153"/>
                    <a:pt x="151892" y="86106"/>
                    <a:pt x="150876" y="91059"/>
                  </a:cubicBezTo>
                  <a:cubicBezTo>
                    <a:pt x="149860" y="96012"/>
                    <a:pt x="148463" y="100711"/>
                    <a:pt x="146558" y="105410"/>
                  </a:cubicBezTo>
                  <a:cubicBezTo>
                    <a:pt x="144653" y="110109"/>
                    <a:pt x="142240" y="114427"/>
                    <a:pt x="139573" y="118618"/>
                  </a:cubicBezTo>
                  <a:cubicBezTo>
                    <a:pt x="136906" y="122809"/>
                    <a:pt x="133604" y="126619"/>
                    <a:pt x="130048" y="130175"/>
                  </a:cubicBezTo>
                  <a:cubicBezTo>
                    <a:pt x="126492" y="133731"/>
                    <a:pt x="122682" y="136906"/>
                    <a:pt x="118491" y="139700"/>
                  </a:cubicBezTo>
                  <a:cubicBezTo>
                    <a:pt x="114300" y="142494"/>
                    <a:pt x="109982" y="144780"/>
                    <a:pt x="105283" y="146685"/>
                  </a:cubicBezTo>
                  <a:cubicBezTo>
                    <a:pt x="100584" y="148590"/>
                    <a:pt x="95885" y="149987"/>
                    <a:pt x="90932" y="151003"/>
                  </a:cubicBezTo>
                  <a:cubicBezTo>
                    <a:pt x="85979" y="152019"/>
                    <a:pt x="81153" y="152400"/>
                    <a:pt x="76200" y="152400"/>
                  </a:cubicBezTo>
                  <a:cubicBezTo>
                    <a:pt x="71247" y="152400"/>
                    <a:pt x="66294" y="151892"/>
                    <a:pt x="61341" y="150876"/>
                  </a:cubicBezTo>
                  <a:cubicBezTo>
                    <a:pt x="56388" y="149860"/>
                    <a:pt x="51689" y="148463"/>
                    <a:pt x="46990" y="146558"/>
                  </a:cubicBezTo>
                  <a:cubicBezTo>
                    <a:pt x="42291" y="144653"/>
                    <a:pt x="37973" y="142240"/>
                    <a:pt x="33782" y="139573"/>
                  </a:cubicBezTo>
                  <a:cubicBezTo>
                    <a:pt x="29591" y="136906"/>
                    <a:pt x="25781" y="133604"/>
                    <a:pt x="22225" y="130048"/>
                  </a:cubicBezTo>
                  <a:cubicBezTo>
                    <a:pt x="18669" y="126492"/>
                    <a:pt x="15494" y="122682"/>
                    <a:pt x="12700" y="118491"/>
                  </a:cubicBezTo>
                  <a:cubicBezTo>
                    <a:pt x="9906" y="114300"/>
                    <a:pt x="7747" y="109982"/>
                    <a:pt x="5842" y="105410"/>
                  </a:cubicBezTo>
                  <a:cubicBezTo>
                    <a:pt x="3937" y="100838"/>
                    <a:pt x="2413" y="96012"/>
                    <a:pt x="1524" y="91059"/>
                  </a:cubicBezTo>
                  <a:cubicBezTo>
                    <a:pt x="635" y="86106"/>
                    <a:pt x="0" y="81153"/>
                    <a:pt x="0" y="76200"/>
                  </a:cubicBezTo>
                  <a:cubicBezTo>
                    <a:pt x="0" y="71247"/>
                    <a:pt x="508" y="66294"/>
                    <a:pt x="1524" y="61341"/>
                  </a:cubicBezTo>
                  <a:cubicBezTo>
                    <a:pt x="2540" y="56388"/>
                    <a:pt x="3937" y="51689"/>
                    <a:pt x="5842" y="46990"/>
                  </a:cubicBezTo>
                  <a:cubicBezTo>
                    <a:pt x="7747" y="42291"/>
                    <a:pt x="10160" y="37973"/>
                    <a:pt x="12827" y="33782"/>
                  </a:cubicBezTo>
                  <a:cubicBezTo>
                    <a:pt x="15494" y="29591"/>
                    <a:pt x="18796" y="25781"/>
                    <a:pt x="22352" y="22225"/>
                  </a:cubicBezTo>
                  <a:cubicBezTo>
                    <a:pt x="25908" y="18669"/>
                    <a:pt x="29718" y="15494"/>
                    <a:pt x="33909" y="12700"/>
                  </a:cubicBezTo>
                  <a:cubicBezTo>
                    <a:pt x="38100" y="9906"/>
                    <a:pt x="42418" y="7747"/>
                    <a:pt x="46990" y="5842"/>
                  </a:cubicBezTo>
                  <a:cubicBezTo>
                    <a:pt x="51562" y="3937"/>
                    <a:pt x="56388" y="2413"/>
                    <a:pt x="61341" y="1524"/>
                  </a:cubicBezTo>
                  <a:cubicBezTo>
                    <a:pt x="66294" y="635"/>
                    <a:pt x="71247" y="0"/>
                    <a:pt x="76200" y="0"/>
                  </a:cubicBezTo>
                  <a:cubicBezTo>
                    <a:pt x="81153" y="0"/>
                    <a:pt x="86106" y="508"/>
                    <a:pt x="91059" y="1524"/>
                  </a:cubicBezTo>
                  <a:cubicBezTo>
                    <a:pt x="96012" y="2540"/>
                    <a:pt x="100711" y="3937"/>
                    <a:pt x="105410" y="5842"/>
                  </a:cubicBezTo>
                  <a:cubicBezTo>
                    <a:pt x="110109" y="7747"/>
                    <a:pt x="114427" y="10160"/>
                    <a:pt x="118618" y="12827"/>
                  </a:cubicBezTo>
                  <a:cubicBezTo>
                    <a:pt x="122809" y="15494"/>
                    <a:pt x="126619" y="18796"/>
                    <a:pt x="130175" y="22352"/>
                  </a:cubicBezTo>
                  <a:cubicBezTo>
                    <a:pt x="133731" y="25908"/>
                    <a:pt x="136906" y="29718"/>
                    <a:pt x="139700" y="33909"/>
                  </a:cubicBezTo>
                  <a:cubicBezTo>
                    <a:pt x="142494" y="38100"/>
                    <a:pt x="144780" y="42418"/>
                    <a:pt x="146685" y="47117"/>
                  </a:cubicBezTo>
                  <a:cubicBezTo>
                    <a:pt x="148590" y="51816"/>
                    <a:pt x="149987" y="56515"/>
                    <a:pt x="151003" y="61468"/>
                  </a:cubicBezTo>
                  <a:cubicBezTo>
                    <a:pt x="152019" y="66421"/>
                    <a:pt x="152400" y="71247"/>
                    <a:pt x="152400" y="76200"/>
                  </a:cubicBezTo>
                  <a:close/>
                </a:path>
              </a:pathLst>
            </a:custGeom>
            <a:solidFill>
              <a:srgbClr val="FEFFFF"/>
            </a:solidFill>
          </p:spPr>
        </p:sp>
      </p:grpSp>
      <p:grpSp>
        <p:nvGrpSpPr>
          <p:cNvPr name="Group 12" id="12"/>
          <p:cNvGrpSpPr>
            <a:grpSpLocks noChangeAspect="true"/>
          </p:cNvGrpSpPr>
          <p:nvPr/>
        </p:nvGrpSpPr>
        <p:grpSpPr>
          <a:xfrm rot="0">
            <a:off x="1400175" y="5795753"/>
            <a:ext cx="152400" cy="152400"/>
            <a:chOff x="0" y="0"/>
            <a:chExt cx="152400" cy="152400"/>
          </a:xfrm>
        </p:grpSpPr>
        <p:sp>
          <p:nvSpPr>
            <p:cNvPr name="Freeform 13" id="13"/>
            <p:cNvSpPr/>
            <p:nvPr/>
          </p:nvSpPr>
          <p:spPr>
            <a:xfrm flipH="false" flipV="false" rot="0">
              <a:off x="0" y="0"/>
              <a:ext cx="152400" cy="152400"/>
            </a:xfrm>
            <a:custGeom>
              <a:avLst/>
              <a:gdLst/>
              <a:ahLst/>
              <a:cxnLst/>
              <a:rect r="r" b="b" t="t" l="l"/>
              <a:pathLst>
                <a:path h="152400" w="152400">
                  <a:moveTo>
                    <a:pt x="152400" y="76200"/>
                  </a:moveTo>
                  <a:cubicBezTo>
                    <a:pt x="152400" y="81153"/>
                    <a:pt x="151892" y="86106"/>
                    <a:pt x="150876" y="91059"/>
                  </a:cubicBezTo>
                  <a:cubicBezTo>
                    <a:pt x="149860" y="96012"/>
                    <a:pt x="148463" y="100711"/>
                    <a:pt x="146558" y="105410"/>
                  </a:cubicBezTo>
                  <a:cubicBezTo>
                    <a:pt x="144653" y="110109"/>
                    <a:pt x="142240" y="114427"/>
                    <a:pt x="139573" y="118618"/>
                  </a:cubicBezTo>
                  <a:cubicBezTo>
                    <a:pt x="136906" y="122809"/>
                    <a:pt x="133604" y="126619"/>
                    <a:pt x="130048" y="130175"/>
                  </a:cubicBezTo>
                  <a:cubicBezTo>
                    <a:pt x="126492" y="133731"/>
                    <a:pt x="122682" y="136906"/>
                    <a:pt x="118491" y="139700"/>
                  </a:cubicBezTo>
                  <a:cubicBezTo>
                    <a:pt x="114300" y="142494"/>
                    <a:pt x="109982" y="144780"/>
                    <a:pt x="105283" y="146685"/>
                  </a:cubicBezTo>
                  <a:cubicBezTo>
                    <a:pt x="100584" y="148590"/>
                    <a:pt x="95885" y="149987"/>
                    <a:pt x="90932" y="151003"/>
                  </a:cubicBezTo>
                  <a:cubicBezTo>
                    <a:pt x="85979" y="152019"/>
                    <a:pt x="81153" y="152400"/>
                    <a:pt x="76200" y="152400"/>
                  </a:cubicBezTo>
                  <a:cubicBezTo>
                    <a:pt x="71247" y="152400"/>
                    <a:pt x="66294" y="151892"/>
                    <a:pt x="61341" y="150876"/>
                  </a:cubicBezTo>
                  <a:cubicBezTo>
                    <a:pt x="56388" y="149860"/>
                    <a:pt x="51689" y="148463"/>
                    <a:pt x="46990" y="146558"/>
                  </a:cubicBezTo>
                  <a:cubicBezTo>
                    <a:pt x="42291" y="144653"/>
                    <a:pt x="37973" y="142240"/>
                    <a:pt x="33782" y="139573"/>
                  </a:cubicBezTo>
                  <a:cubicBezTo>
                    <a:pt x="29591" y="136906"/>
                    <a:pt x="25781" y="133604"/>
                    <a:pt x="22225" y="130048"/>
                  </a:cubicBezTo>
                  <a:cubicBezTo>
                    <a:pt x="18669" y="126492"/>
                    <a:pt x="15494" y="122682"/>
                    <a:pt x="12700" y="118491"/>
                  </a:cubicBezTo>
                  <a:cubicBezTo>
                    <a:pt x="9906" y="114300"/>
                    <a:pt x="7747" y="109982"/>
                    <a:pt x="5842" y="105410"/>
                  </a:cubicBezTo>
                  <a:cubicBezTo>
                    <a:pt x="3937" y="100838"/>
                    <a:pt x="2413" y="96012"/>
                    <a:pt x="1524" y="91059"/>
                  </a:cubicBezTo>
                  <a:cubicBezTo>
                    <a:pt x="635" y="86106"/>
                    <a:pt x="0" y="81153"/>
                    <a:pt x="0" y="76200"/>
                  </a:cubicBezTo>
                  <a:cubicBezTo>
                    <a:pt x="0" y="71247"/>
                    <a:pt x="508" y="66294"/>
                    <a:pt x="1524" y="61341"/>
                  </a:cubicBezTo>
                  <a:cubicBezTo>
                    <a:pt x="2540" y="56388"/>
                    <a:pt x="3937" y="51689"/>
                    <a:pt x="5842" y="46990"/>
                  </a:cubicBezTo>
                  <a:cubicBezTo>
                    <a:pt x="7747" y="42291"/>
                    <a:pt x="10160" y="37973"/>
                    <a:pt x="12827" y="33782"/>
                  </a:cubicBezTo>
                  <a:cubicBezTo>
                    <a:pt x="15494" y="29591"/>
                    <a:pt x="18796" y="25781"/>
                    <a:pt x="22352" y="22225"/>
                  </a:cubicBezTo>
                  <a:cubicBezTo>
                    <a:pt x="25908" y="18669"/>
                    <a:pt x="29718" y="15494"/>
                    <a:pt x="33909" y="12700"/>
                  </a:cubicBezTo>
                  <a:cubicBezTo>
                    <a:pt x="38100" y="9906"/>
                    <a:pt x="42418" y="7747"/>
                    <a:pt x="46990" y="5842"/>
                  </a:cubicBezTo>
                  <a:cubicBezTo>
                    <a:pt x="51562" y="3937"/>
                    <a:pt x="56388" y="2413"/>
                    <a:pt x="61341" y="1524"/>
                  </a:cubicBezTo>
                  <a:cubicBezTo>
                    <a:pt x="66294" y="635"/>
                    <a:pt x="71247" y="0"/>
                    <a:pt x="76200" y="0"/>
                  </a:cubicBezTo>
                  <a:cubicBezTo>
                    <a:pt x="81153" y="0"/>
                    <a:pt x="86106" y="508"/>
                    <a:pt x="91059" y="1524"/>
                  </a:cubicBezTo>
                  <a:cubicBezTo>
                    <a:pt x="96012" y="2540"/>
                    <a:pt x="100711" y="3937"/>
                    <a:pt x="105410" y="5842"/>
                  </a:cubicBezTo>
                  <a:cubicBezTo>
                    <a:pt x="110109" y="7747"/>
                    <a:pt x="114427" y="10160"/>
                    <a:pt x="118618" y="12827"/>
                  </a:cubicBezTo>
                  <a:cubicBezTo>
                    <a:pt x="122809" y="15494"/>
                    <a:pt x="126619" y="18796"/>
                    <a:pt x="130175" y="22352"/>
                  </a:cubicBezTo>
                  <a:cubicBezTo>
                    <a:pt x="133731" y="25908"/>
                    <a:pt x="136906" y="29718"/>
                    <a:pt x="139700" y="33909"/>
                  </a:cubicBezTo>
                  <a:cubicBezTo>
                    <a:pt x="142494" y="38100"/>
                    <a:pt x="144780" y="42418"/>
                    <a:pt x="146685" y="47117"/>
                  </a:cubicBezTo>
                  <a:cubicBezTo>
                    <a:pt x="148590" y="51816"/>
                    <a:pt x="149987" y="56515"/>
                    <a:pt x="151003" y="61468"/>
                  </a:cubicBezTo>
                  <a:cubicBezTo>
                    <a:pt x="152019" y="66421"/>
                    <a:pt x="152400" y="71247"/>
                    <a:pt x="152400" y="76200"/>
                  </a:cubicBezTo>
                  <a:close/>
                </a:path>
              </a:pathLst>
            </a:custGeom>
            <a:solidFill>
              <a:srgbClr val="FEFFFF"/>
            </a:solidFill>
          </p:spPr>
        </p:sp>
      </p:grpSp>
      <p:sp>
        <p:nvSpPr>
          <p:cNvPr name="TextBox 14" id="14"/>
          <p:cNvSpPr txBox="true"/>
          <p:nvPr/>
        </p:nvSpPr>
        <p:spPr>
          <a:xfrm rot="0">
            <a:off x="3789074" y="219494"/>
            <a:ext cx="6638734" cy="1212609"/>
          </a:xfrm>
          <a:prstGeom prst="rect">
            <a:avLst/>
          </a:prstGeom>
        </p:spPr>
        <p:txBody>
          <a:bodyPr anchor="t" rtlCol="false" tIns="0" lIns="0" bIns="0" rIns="0">
            <a:spAutoFit/>
          </a:bodyPr>
          <a:lstStyle/>
          <a:p>
            <a:pPr algn="l">
              <a:lnSpc>
                <a:spcPts val="9812"/>
              </a:lnSpc>
            </a:pPr>
            <a:r>
              <a:rPr lang="en-US" b="true" sz="7008" spc="686">
                <a:solidFill>
                  <a:srgbClr val="FDFBFB"/>
                </a:solidFill>
                <a:latin typeface="League Spartan"/>
                <a:ea typeface="League Spartan"/>
                <a:cs typeface="League Spartan"/>
                <a:sym typeface="League Spartan"/>
              </a:rPr>
              <a:t>PROCESSOR</a:t>
            </a:r>
          </a:p>
        </p:txBody>
      </p:sp>
      <p:sp>
        <p:nvSpPr>
          <p:cNvPr name="TextBox 15" id="15"/>
          <p:cNvSpPr txBox="true"/>
          <p:nvPr/>
        </p:nvSpPr>
        <p:spPr>
          <a:xfrm rot="0">
            <a:off x="1028852" y="2014156"/>
            <a:ext cx="4962287" cy="892426"/>
          </a:xfrm>
          <a:prstGeom prst="rect">
            <a:avLst/>
          </a:prstGeom>
        </p:spPr>
        <p:txBody>
          <a:bodyPr anchor="t" rtlCol="false" tIns="0" lIns="0" bIns="0" rIns="0">
            <a:spAutoFit/>
          </a:bodyPr>
          <a:lstStyle/>
          <a:p>
            <a:pPr algn="l">
              <a:lnSpc>
                <a:spcPts val="7084"/>
              </a:lnSpc>
            </a:pPr>
            <a:r>
              <a:rPr lang="en-US" b="true" sz="5060">
                <a:solidFill>
                  <a:srgbClr val="FEFFFF"/>
                </a:solidFill>
                <a:latin typeface="Canva Sans Bold"/>
                <a:ea typeface="Canva Sans Bold"/>
                <a:cs typeface="Canva Sans Bold"/>
                <a:sym typeface="Canva Sans Bold"/>
              </a:rPr>
              <a:t>CONTROL UNIT</a:t>
            </a:r>
          </a:p>
        </p:txBody>
      </p:sp>
      <p:sp>
        <p:nvSpPr>
          <p:cNvPr name="TextBox 16" id="16"/>
          <p:cNvSpPr txBox="true"/>
          <p:nvPr/>
        </p:nvSpPr>
        <p:spPr>
          <a:xfrm rot="0">
            <a:off x="1762725" y="3088319"/>
            <a:ext cx="9418625" cy="3002566"/>
          </a:xfrm>
          <a:prstGeom prst="rect">
            <a:avLst/>
          </a:prstGeom>
        </p:spPr>
        <p:txBody>
          <a:bodyPr anchor="t" rtlCol="false" tIns="0" lIns="0" bIns="0" rIns="0">
            <a:spAutoFit/>
          </a:bodyPr>
          <a:lstStyle/>
          <a:p>
            <a:pPr algn="l">
              <a:lnSpc>
                <a:spcPts val="4725"/>
              </a:lnSpc>
            </a:pPr>
            <a:r>
              <a:rPr lang="en-US" sz="3399">
                <a:solidFill>
                  <a:srgbClr val="FEFFFF"/>
                </a:solidFill>
                <a:latin typeface="Canva Sans"/>
                <a:ea typeface="Canva Sans"/>
                <a:cs typeface="Canva Sans"/>
                <a:sym typeface="Canva Sans"/>
              </a:rPr>
              <a:t>Control unit consist of generating all the control signal with in the processer, it allows the componet to behave according to instruction Control Unit Consist of two Part </a:t>
            </a:r>
          </a:p>
        </p:txBody>
      </p:sp>
      <p:sp>
        <p:nvSpPr>
          <p:cNvPr name="TextBox 17" id="17"/>
          <p:cNvSpPr txBox="true"/>
          <p:nvPr/>
        </p:nvSpPr>
        <p:spPr>
          <a:xfrm rot="0">
            <a:off x="1369066" y="6088694"/>
            <a:ext cx="3474520" cy="1202341"/>
          </a:xfrm>
          <a:prstGeom prst="rect">
            <a:avLst/>
          </a:prstGeom>
        </p:spPr>
        <p:txBody>
          <a:bodyPr anchor="t" rtlCol="false" tIns="0" lIns="0" bIns="0" rIns="0">
            <a:spAutoFit/>
          </a:bodyPr>
          <a:lstStyle/>
          <a:p>
            <a:pPr algn="l">
              <a:lnSpc>
                <a:spcPts val="4725"/>
              </a:lnSpc>
            </a:pPr>
            <a:r>
              <a:rPr lang="en-US" sz="3399" spc="23">
                <a:solidFill>
                  <a:srgbClr val="FEFFFF"/>
                </a:solidFill>
                <a:latin typeface="Canva Sans"/>
                <a:ea typeface="Canva Sans"/>
                <a:cs typeface="Canva Sans"/>
                <a:sym typeface="Canva Sans"/>
              </a:rPr>
              <a:t>1.Main Decoder 2.ALU Decoder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264" t="0" r="-49276" b="0"/>
            </a:stretch>
          </a:blipFill>
        </p:spPr>
      </p:sp>
      <p:sp>
        <p:nvSpPr>
          <p:cNvPr name="Freeform 3" id="3"/>
          <p:cNvSpPr/>
          <p:nvPr/>
        </p:nvSpPr>
        <p:spPr>
          <a:xfrm flipH="false" flipV="false" rot="0">
            <a:off x="0" y="0"/>
            <a:ext cx="2924623" cy="1468888"/>
          </a:xfrm>
          <a:custGeom>
            <a:avLst/>
            <a:gdLst/>
            <a:ahLst/>
            <a:cxnLst/>
            <a:rect r="r" b="b" t="t" l="l"/>
            <a:pathLst>
              <a:path h="1468888" w="2924623">
                <a:moveTo>
                  <a:pt x="0" y="0"/>
                </a:moveTo>
                <a:lnTo>
                  <a:pt x="2924623" y="0"/>
                </a:lnTo>
                <a:lnTo>
                  <a:pt x="2924623" y="1468888"/>
                </a:lnTo>
                <a:lnTo>
                  <a:pt x="0" y="1468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46053" y="0"/>
            <a:ext cx="38119" cy="1760563"/>
          </a:xfrm>
          <a:custGeom>
            <a:avLst/>
            <a:gdLst/>
            <a:ahLst/>
            <a:cxnLst/>
            <a:rect r="r" b="b" t="t" l="l"/>
            <a:pathLst>
              <a:path h="1760563" w="38119">
                <a:moveTo>
                  <a:pt x="0" y="0"/>
                </a:moveTo>
                <a:lnTo>
                  <a:pt x="38119" y="0"/>
                </a:lnTo>
                <a:lnTo>
                  <a:pt x="38119" y="1760563"/>
                </a:lnTo>
                <a:lnTo>
                  <a:pt x="0" y="17605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099978" y="1028700"/>
            <a:ext cx="5753100" cy="4552950"/>
          </a:xfrm>
          <a:custGeom>
            <a:avLst/>
            <a:gdLst/>
            <a:ahLst/>
            <a:cxnLst/>
            <a:rect r="r" b="b" t="t" l="l"/>
            <a:pathLst>
              <a:path h="4552950" w="5753100">
                <a:moveTo>
                  <a:pt x="0" y="0"/>
                </a:moveTo>
                <a:lnTo>
                  <a:pt x="5753100" y="0"/>
                </a:lnTo>
                <a:lnTo>
                  <a:pt x="5753100" y="4552950"/>
                </a:lnTo>
                <a:lnTo>
                  <a:pt x="0" y="4552950"/>
                </a:lnTo>
                <a:lnTo>
                  <a:pt x="0" y="0"/>
                </a:lnTo>
                <a:close/>
              </a:path>
            </a:pathLst>
          </a:custGeom>
          <a:blipFill>
            <a:blip r:embed="rId7"/>
            <a:stretch>
              <a:fillRect l="-3939" t="-7728" r="-9305" b="-41644"/>
            </a:stretch>
          </a:blipFill>
        </p:spPr>
      </p:sp>
      <p:sp>
        <p:nvSpPr>
          <p:cNvPr name="Freeform 6" id="6"/>
          <p:cNvSpPr/>
          <p:nvPr/>
        </p:nvSpPr>
        <p:spPr>
          <a:xfrm flipH="false" flipV="false" rot="0">
            <a:off x="13836720" y="6441538"/>
            <a:ext cx="3419475" cy="3571875"/>
          </a:xfrm>
          <a:custGeom>
            <a:avLst/>
            <a:gdLst/>
            <a:ahLst/>
            <a:cxnLst/>
            <a:rect r="r" b="b" t="t" l="l"/>
            <a:pathLst>
              <a:path h="3571875" w="3419475">
                <a:moveTo>
                  <a:pt x="0" y="0"/>
                </a:moveTo>
                <a:lnTo>
                  <a:pt x="3419475" y="0"/>
                </a:lnTo>
                <a:lnTo>
                  <a:pt x="3419475" y="3571875"/>
                </a:lnTo>
                <a:lnTo>
                  <a:pt x="0" y="3571875"/>
                </a:lnTo>
                <a:lnTo>
                  <a:pt x="0" y="0"/>
                </a:lnTo>
                <a:close/>
              </a:path>
            </a:pathLst>
          </a:custGeom>
          <a:blipFill>
            <a:blip r:embed="rId7"/>
            <a:stretch>
              <a:fillRect l="0" t="0" r="0" b="0"/>
            </a:stretch>
          </a:blipFill>
        </p:spPr>
      </p:sp>
      <p:sp>
        <p:nvSpPr>
          <p:cNvPr name="Freeform 7" id="7"/>
          <p:cNvSpPr/>
          <p:nvPr/>
        </p:nvSpPr>
        <p:spPr>
          <a:xfrm flipH="false" flipV="false" rot="0">
            <a:off x="14223349" y="6354947"/>
            <a:ext cx="2017519" cy="2764688"/>
          </a:xfrm>
          <a:custGeom>
            <a:avLst/>
            <a:gdLst/>
            <a:ahLst/>
            <a:cxnLst/>
            <a:rect r="r" b="b" t="t" l="l"/>
            <a:pathLst>
              <a:path h="2764688" w="2017519">
                <a:moveTo>
                  <a:pt x="0" y="0"/>
                </a:moveTo>
                <a:lnTo>
                  <a:pt x="2017519" y="0"/>
                </a:lnTo>
                <a:lnTo>
                  <a:pt x="2017519" y="2764688"/>
                </a:lnTo>
                <a:lnTo>
                  <a:pt x="0" y="27646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479593" y="6128042"/>
            <a:ext cx="12792075" cy="3600450"/>
          </a:xfrm>
          <a:custGeom>
            <a:avLst/>
            <a:gdLst/>
            <a:ahLst/>
            <a:cxnLst/>
            <a:rect r="r" b="b" t="t" l="l"/>
            <a:pathLst>
              <a:path h="3600450" w="12792075">
                <a:moveTo>
                  <a:pt x="0" y="0"/>
                </a:moveTo>
                <a:lnTo>
                  <a:pt x="12792075" y="0"/>
                </a:lnTo>
                <a:lnTo>
                  <a:pt x="12792075" y="3600450"/>
                </a:lnTo>
                <a:lnTo>
                  <a:pt x="0" y="3600450"/>
                </a:lnTo>
                <a:lnTo>
                  <a:pt x="0" y="0"/>
                </a:lnTo>
                <a:close/>
              </a:path>
            </a:pathLst>
          </a:custGeom>
          <a:blipFill>
            <a:blip r:embed="rId10"/>
            <a:stretch>
              <a:fillRect l="0" t="-3073" r="0" b="-3011"/>
            </a:stretch>
          </a:blipFill>
        </p:spPr>
      </p:sp>
      <p:grpSp>
        <p:nvGrpSpPr>
          <p:cNvPr name="Group 9" id="9"/>
          <p:cNvGrpSpPr>
            <a:grpSpLocks noChangeAspect="true"/>
          </p:cNvGrpSpPr>
          <p:nvPr/>
        </p:nvGrpSpPr>
        <p:grpSpPr>
          <a:xfrm rot="0">
            <a:off x="512169" y="3391433"/>
            <a:ext cx="152400" cy="152400"/>
            <a:chOff x="0" y="0"/>
            <a:chExt cx="152400" cy="152400"/>
          </a:xfrm>
        </p:grpSpPr>
        <p:sp>
          <p:nvSpPr>
            <p:cNvPr name="Freeform 10" id="10"/>
            <p:cNvSpPr/>
            <p:nvPr/>
          </p:nvSpPr>
          <p:spPr>
            <a:xfrm flipH="false" flipV="false" rot="0">
              <a:off x="0" y="0"/>
              <a:ext cx="152400" cy="152400"/>
            </a:xfrm>
            <a:custGeom>
              <a:avLst/>
              <a:gdLst/>
              <a:ahLst/>
              <a:cxnLst/>
              <a:rect r="r" b="b" t="t" l="l"/>
              <a:pathLst>
                <a:path h="152400" w="152400">
                  <a:moveTo>
                    <a:pt x="152400" y="76200"/>
                  </a:moveTo>
                  <a:cubicBezTo>
                    <a:pt x="152400" y="81153"/>
                    <a:pt x="151892" y="86106"/>
                    <a:pt x="150876" y="91059"/>
                  </a:cubicBezTo>
                  <a:cubicBezTo>
                    <a:pt x="149860" y="96012"/>
                    <a:pt x="148463" y="100711"/>
                    <a:pt x="146558" y="105410"/>
                  </a:cubicBezTo>
                  <a:cubicBezTo>
                    <a:pt x="144653" y="110109"/>
                    <a:pt x="142240" y="114427"/>
                    <a:pt x="139573" y="118618"/>
                  </a:cubicBezTo>
                  <a:cubicBezTo>
                    <a:pt x="136906" y="122809"/>
                    <a:pt x="133604" y="126619"/>
                    <a:pt x="130048" y="130175"/>
                  </a:cubicBezTo>
                  <a:cubicBezTo>
                    <a:pt x="126492" y="133731"/>
                    <a:pt x="122682" y="136906"/>
                    <a:pt x="118491" y="139700"/>
                  </a:cubicBezTo>
                  <a:cubicBezTo>
                    <a:pt x="114300" y="142494"/>
                    <a:pt x="109982" y="144780"/>
                    <a:pt x="105283" y="146685"/>
                  </a:cubicBezTo>
                  <a:cubicBezTo>
                    <a:pt x="100584" y="148590"/>
                    <a:pt x="95885" y="149987"/>
                    <a:pt x="90932" y="151003"/>
                  </a:cubicBezTo>
                  <a:cubicBezTo>
                    <a:pt x="85979" y="152019"/>
                    <a:pt x="81153" y="152400"/>
                    <a:pt x="76200" y="152400"/>
                  </a:cubicBezTo>
                  <a:cubicBezTo>
                    <a:pt x="71247" y="152400"/>
                    <a:pt x="66294" y="151892"/>
                    <a:pt x="61341" y="150876"/>
                  </a:cubicBezTo>
                  <a:cubicBezTo>
                    <a:pt x="56388" y="149860"/>
                    <a:pt x="51689" y="148463"/>
                    <a:pt x="46990" y="146558"/>
                  </a:cubicBezTo>
                  <a:cubicBezTo>
                    <a:pt x="42291" y="144653"/>
                    <a:pt x="37973" y="142240"/>
                    <a:pt x="33782" y="139573"/>
                  </a:cubicBezTo>
                  <a:cubicBezTo>
                    <a:pt x="29591" y="136906"/>
                    <a:pt x="25781" y="133604"/>
                    <a:pt x="22225" y="130048"/>
                  </a:cubicBezTo>
                  <a:cubicBezTo>
                    <a:pt x="18669" y="126492"/>
                    <a:pt x="15494" y="122682"/>
                    <a:pt x="12700" y="118491"/>
                  </a:cubicBezTo>
                  <a:cubicBezTo>
                    <a:pt x="9906" y="114300"/>
                    <a:pt x="7747" y="109982"/>
                    <a:pt x="5842" y="105410"/>
                  </a:cubicBezTo>
                  <a:cubicBezTo>
                    <a:pt x="3937" y="100838"/>
                    <a:pt x="2413" y="96012"/>
                    <a:pt x="1524" y="91059"/>
                  </a:cubicBezTo>
                  <a:cubicBezTo>
                    <a:pt x="635" y="86106"/>
                    <a:pt x="0" y="81153"/>
                    <a:pt x="0" y="76200"/>
                  </a:cubicBezTo>
                  <a:cubicBezTo>
                    <a:pt x="0" y="71247"/>
                    <a:pt x="508" y="66294"/>
                    <a:pt x="1524" y="61341"/>
                  </a:cubicBezTo>
                  <a:cubicBezTo>
                    <a:pt x="2540" y="56388"/>
                    <a:pt x="3937" y="51689"/>
                    <a:pt x="5842" y="46990"/>
                  </a:cubicBezTo>
                  <a:cubicBezTo>
                    <a:pt x="7747" y="42291"/>
                    <a:pt x="10160" y="37973"/>
                    <a:pt x="12827" y="33782"/>
                  </a:cubicBezTo>
                  <a:cubicBezTo>
                    <a:pt x="15494" y="29591"/>
                    <a:pt x="18796" y="25781"/>
                    <a:pt x="22352" y="22225"/>
                  </a:cubicBezTo>
                  <a:cubicBezTo>
                    <a:pt x="25908" y="18669"/>
                    <a:pt x="29718" y="15494"/>
                    <a:pt x="33909" y="12700"/>
                  </a:cubicBezTo>
                  <a:cubicBezTo>
                    <a:pt x="38100" y="9906"/>
                    <a:pt x="42418" y="7747"/>
                    <a:pt x="46990" y="5842"/>
                  </a:cubicBezTo>
                  <a:cubicBezTo>
                    <a:pt x="51562" y="3937"/>
                    <a:pt x="56388" y="2413"/>
                    <a:pt x="61341" y="1524"/>
                  </a:cubicBezTo>
                  <a:cubicBezTo>
                    <a:pt x="66294" y="635"/>
                    <a:pt x="71247" y="0"/>
                    <a:pt x="76200" y="0"/>
                  </a:cubicBezTo>
                  <a:cubicBezTo>
                    <a:pt x="81153" y="0"/>
                    <a:pt x="86106" y="508"/>
                    <a:pt x="91059" y="1524"/>
                  </a:cubicBezTo>
                  <a:cubicBezTo>
                    <a:pt x="96012" y="2540"/>
                    <a:pt x="100711" y="3937"/>
                    <a:pt x="105410" y="5842"/>
                  </a:cubicBezTo>
                  <a:cubicBezTo>
                    <a:pt x="110109" y="7747"/>
                    <a:pt x="114427" y="10160"/>
                    <a:pt x="118618" y="12827"/>
                  </a:cubicBezTo>
                  <a:cubicBezTo>
                    <a:pt x="122809" y="15494"/>
                    <a:pt x="126619" y="18796"/>
                    <a:pt x="130175" y="22352"/>
                  </a:cubicBezTo>
                  <a:cubicBezTo>
                    <a:pt x="133731" y="25908"/>
                    <a:pt x="136906" y="29718"/>
                    <a:pt x="139700" y="33909"/>
                  </a:cubicBezTo>
                  <a:cubicBezTo>
                    <a:pt x="142494" y="38100"/>
                    <a:pt x="144780" y="42418"/>
                    <a:pt x="146685" y="47117"/>
                  </a:cubicBezTo>
                  <a:cubicBezTo>
                    <a:pt x="148590" y="51816"/>
                    <a:pt x="149987" y="56515"/>
                    <a:pt x="151003" y="61468"/>
                  </a:cubicBezTo>
                  <a:cubicBezTo>
                    <a:pt x="152019" y="66421"/>
                    <a:pt x="152400" y="71247"/>
                    <a:pt x="152400" y="76200"/>
                  </a:cubicBezTo>
                  <a:close/>
                </a:path>
              </a:pathLst>
            </a:custGeom>
            <a:solidFill>
              <a:srgbClr val="FEFFFF"/>
            </a:solidFill>
          </p:spPr>
        </p:sp>
      </p:grpSp>
      <p:grpSp>
        <p:nvGrpSpPr>
          <p:cNvPr name="Group 11" id="11"/>
          <p:cNvGrpSpPr>
            <a:grpSpLocks noChangeAspect="true"/>
          </p:cNvGrpSpPr>
          <p:nvPr/>
        </p:nvGrpSpPr>
        <p:grpSpPr>
          <a:xfrm rot="0">
            <a:off x="899341" y="2765460"/>
            <a:ext cx="4388644" cy="57150"/>
            <a:chOff x="0" y="0"/>
            <a:chExt cx="4388650" cy="57150"/>
          </a:xfrm>
        </p:grpSpPr>
        <p:sp>
          <p:nvSpPr>
            <p:cNvPr name="Freeform 12" id="12"/>
            <p:cNvSpPr/>
            <p:nvPr/>
          </p:nvSpPr>
          <p:spPr>
            <a:xfrm flipH="false" flipV="false" rot="0">
              <a:off x="0" y="0"/>
              <a:ext cx="4388612" cy="57150"/>
            </a:xfrm>
            <a:custGeom>
              <a:avLst/>
              <a:gdLst/>
              <a:ahLst/>
              <a:cxnLst/>
              <a:rect r="r" b="b" t="t" l="l"/>
              <a:pathLst>
                <a:path h="57150" w="4388612">
                  <a:moveTo>
                    <a:pt x="0" y="0"/>
                  </a:moveTo>
                  <a:lnTo>
                    <a:pt x="4388612" y="0"/>
                  </a:lnTo>
                  <a:lnTo>
                    <a:pt x="4388612" y="57150"/>
                  </a:lnTo>
                  <a:lnTo>
                    <a:pt x="0" y="57150"/>
                  </a:lnTo>
                  <a:close/>
                </a:path>
              </a:pathLst>
            </a:custGeom>
            <a:solidFill>
              <a:srgbClr val="FEFFFF"/>
            </a:solidFill>
          </p:spPr>
        </p:sp>
      </p:grpSp>
      <p:sp>
        <p:nvSpPr>
          <p:cNvPr name="TextBox 13" id="13"/>
          <p:cNvSpPr txBox="true"/>
          <p:nvPr/>
        </p:nvSpPr>
        <p:spPr>
          <a:xfrm rot="0">
            <a:off x="3608060" y="261318"/>
            <a:ext cx="6638734" cy="1212609"/>
          </a:xfrm>
          <a:prstGeom prst="rect">
            <a:avLst/>
          </a:prstGeom>
        </p:spPr>
        <p:txBody>
          <a:bodyPr anchor="t" rtlCol="false" tIns="0" lIns="0" bIns="0" rIns="0">
            <a:spAutoFit/>
          </a:bodyPr>
          <a:lstStyle/>
          <a:p>
            <a:pPr algn="l">
              <a:lnSpc>
                <a:spcPts val="9812"/>
              </a:lnSpc>
            </a:pPr>
            <a:r>
              <a:rPr lang="en-US" b="true" sz="7008" spc="686">
                <a:solidFill>
                  <a:srgbClr val="FDFBFB"/>
                </a:solidFill>
                <a:latin typeface="League Spartan"/>
                <a:ea typeface="League Spartan"/>
                <a:cs typeface="League Spartan"/>
                <a:sym typeface="League Spartan"/>
              </a:rPr>
              <a:t>PROCESSOR</a:t>
            </a:r>
          </a:p>
        </p:txBody>
      </p:sp>
      <p:sp>
        <p:nvSpPr>
          <p:cNvPr name="TextBox 14" id="14"/>
          <p:cNvSpPr txBox="true"/>
          <p:nvPr/>
        </p:nvSpPr>
        <p:spPr>
          <a:xfrm rot="0">
            <a:off x="874709" y="1966322"/>
            <a:ext cx="9379296" cy="2907592"/>
          </a:xfrm>
          <a:prstGeom prst="rect">
            <a:avLst/>
          </a:prstGeom>
        </p:spPr>
        <p:txBody>
          <a:bodyPr anchor="t" rtlCol="false" tIns="0" lIns="0" bIns="0" rIns="0">
            <a:spAutoFit/>
          </a:bodyPr>
          <a:lstStyle/>
          <a:p>
            <a:pPr algn="l">
              <a:lnSpc>
                <a:spcPts val="7084"/>
              </a:lnSpc>
            </a:pPr>
            <a:r>
              <a:rPr lang="en-US" b="true" sz="5060">
                <a:solidFill>
                  <a:srgbClr val="FEFFFF"/>
                </a:solidFill>
                <a:latin typeface="Canva Sans Bold"/>
                <a:ea typeface="Canva Sans Bold"/>
                <a:cs typeface="Canva Sans Bold"/>
                <a:sym typeface="Canva Sans Bold"/>
              </a:rPr>
              <a:t>Main Decoder</a:t>
            </a:r>
          </a:p>
          <a:p>
            <a:pPr algn="l">
              <a:lnSpc>
                <a:spcPts val="4725"/>
              </a:lnSpc>
            </a:pPr>
            <a:r>
              <a:rPr lang="en-US" sz="3399">
                <a:solidFill>
                  <a:srgbClr val="FEFFFF"/>
                </a:solidFill>
                <a:latin typeface="Canva Sans"/>
                <a:ea typeface="Canva Sans"/>
                <a:cs typeface="Canva Sans"/>
                <a:sym typeface="Canva Sans"/>
              </a:rPr>
              <a:t>Main decoder is generate the control signal for the all other componet of the processor also signal veries according to instruction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264" t="0" r="-49276" b="0"/>
            </a:stretch>
          </a:blipFill>
        </p:spPr>
      </p:sp>
      <p:sp>
        <p:nvSpPr>
          <p:cNvPr name="Freeform 3" id="3"/>
          <p:cNvSpPr/>
          <p:nvPr/>
        </p:nvSpPr>
        <p:spPr>
          <a:xfrm flipH="false" flipV="false" rot="0">
            <a:off x="0" y="0"/>
            <a:ext cx="2924623" cy="1468888"/>
          </a:xfrm>
          <a:custGeom>
            <a:avLst/>
            <a:gdLst/>
            <a:ahLst/>
            <a:cxnLst/>
            <a:rect r="r" b="b" t="t" l="l"/>
            <a:pathLst>
              <a:path h="1468888" w="2924623">
                <a:moveTo>
                  <a:pt x="0" y="0"/>
                </a:moveTo>
                <a:lnTo>
                  <a:pt x="2924623" y="0"/>
                </a:lnTo>
                <a:lnTo>
                  <a:pt x="2924623" y="1468888"/>
                </a:lnTo>
                <a:lnTo>
                  <a:pt x="0" y="1468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46053" y="0"/>
            <a:ext cx="38119" cy="1760563"/>
          </a:xfrm>
          <a:custGeom>
            <a:avLst/>
            <a:gdLst/>
            <a:ahLst/>
            <a:cxnLst/>
            <a:rect r="r" b="b" t="t" l="l"/>
            <a:pathLst>
              <a:path h="1760563" w="38119">
                <a:moveTo>
                  <a:pt x="0" y="0"/>
                </a:moveTo>
                <a:lnTo>
                  <a:pt x="38119" y="0"/>
                </a:lnTo>
                <a:lnTo>
                  <a:pt x="38119" y="1760563"/>
                </a:lnTo>
                <a:lnTo>
                  <a:pt x="0" y="17605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716246" y="6251400"/>
            <a:ext cx="3352800" cy="3505200"/>
          </a:xfrm>
          <a:custGeom>
            <a:avLst/>
            <a:gdLst/>
            <a:ahLst/>
            <a:cxnLst/>
            <a:rect r="r" b="b" t="t" l="l"/>
            <a:pathLst>
              <a:path h="3505200" w="3352800">
                <a:moveTo>
                  <a:pt x="0" y="0"/>
                </a:moveTo>
                <a:lnTo>
                  <a:pt x="3352800" y="0"/>
                </a:lnTo>
                <a:lnTo>
                  <a:pt x="3352800" y="3505200"/>
                </a:lnTo>
                <a:lnTo>
                  <a:pt x="0" y="3505200"/>
                </a:lnTo>
                <a:lnTo>
                  <a:pt x="0" y="0"/>
                </a:lnTo>
                <a:close/>
              </a:path>
            </a:pathLst>
          </a:custGeom>
          <a:blipFill>
            <a:blip r:embed="rId7"/>
            <a:stretch>
              <a:fillRect l="0" t="0" r="0" b="0"/>
            </a:stretch>
          </a:blipFill>
        </p:spPr>
      </p:sp>
      <p:sp>
        <p:nvSpPr>
          <p:cNvPr name="Freeform 6" id="6"/>
          <p:cNvSpPr/>
          <p:nvPr/>
        </p:nvSpPr>
        <p:spPr>
          <a:xfrm flipH="false" flipV="false" rot="0">
            <a:off x="13335648" y="8695525"/>
            <a:ext cx="1384735" cy="1028462"/>
          </a:xfrm>
          <a:custGeom>
            <a:avLst/>
            <a:gdLst/>
            <a:ahLst/>
            <a:cxnLst/>
            <a:rect r="r" b="b" t="t" l="l"/>
            <a:pathLst>
              <a:path h="1028462" w="1384735">
                <a:moveTo>
                  <a:pt x="0" y="0"/>
                </a:moveTo>
                <a:lnTo>
                  <a:pt x="1384735" y="0"/>
                </a:lnTo>
                <a:lnTo>
                  <a:pt x="1384735" y="1028462"/>
                </a:lnTo>
                <a:lnTo>
                  <a:pt x="0" y="10284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461519" y="1760611"/>
            <a:ext cx="3609975" cy="3609975"/>
          </a:xfrm>
          <a:custGeom>
            <a:avLst/>
            <a:gdLst/>
            <a:ahLst/>
            <a:cxnLst/>
            <a:rect r="r" b="b" t="t" l="l"/>
            <a:pathLst>
              <a:path h="3609975" w="3609975">
                <a:moveTo>
                  <a:pt x="0" y="0"/>
                </a:moveTo>
                <a:lnTo>
                  <a:pt x="3609975" y="0"/>
                </a:lnTo>
                <a:lnTo>
                  <a:pt x="3609975" y="3609975"/>
                </a:lnTo>
                <a:lnTo>
                  <a:pt x="0" y="3609975"/>
                </a:lnTo>
                <a:lnTo>
                  <a:pt x="0" y="0"/>
                </a:lnTo>
                <a:close/>
              </a:path>
            </a:pathLst>
          </a:custGeom>
          <a:blipFill>
            <a:blip r:embed="rId7"/>
            <a:stretch>
              <a:fillRect l="-30197" t="-121858" r="-82467" b="-40"/>
            </a:stretch>
          </a:blipFill>
        </p:spPr>
      </p:sp>
      <p:sp>
        <p:nvSpPr>
          <p:cNvPr name="Freeform 8" id="8"/>
          <p:cNvSpPr/>
          <p:nvPr/>
        </p:nvSpPr>
        <p:spPr>
          <a:xfrm flipH="false" flipV="false" rot="0">
            <a:off x="853840" y="4812316"/>
            <a:ext cx="10534650" cy="4943475"/>
          </a:xfrm>
          <a:custGeom>
            <a:avLst/>
            <a:gdLst/>
            <a:ahLst/>
            <a:cxnLst/>
            <a:rect r="r" b="b" t="t" l="l"/>
            <a:pathLst>
              <a:path h="4943475" w="10534650">
                <a:moveTo>
                  <a:pt x="0" y="0"/>
                </a:moveTo>
                <a:lnTo>
                  <a:pt x="10534650" y="0"/>
                </a:lnTo>
                <a:lnTo>
                  <a:pt x="10534650" y="4943475"/>
                </a:lnTo>
                <a:lnTo>
                  <a:pt x="0" y="4943475"/>
                </a:lnTo>
                <a:lnTo>
                  <a:pt x="0" y="0"/>
                </a:lnTo>
                <a:close/>
              </a:path>
            </a:pathLst>
          </a:custGeom>
          <a:blipFill>
            <a:blip r:embed="rId10"/>
            <a:stretch>
              <a:fillRect l="0" t="-1562" r="0" b="-1520"/>
            </a:stretch>
          </a:blipFill>
        </p:spPr>
      </p:sp>
      <p:grpSp>
        <p:nvGrpSpPr>
          <p:cNvPr name="Group 9" id="9"/>
          <p:cNvGrpSpPr>
            <a:grpSpLocks noChangeAspect="true"/>
          </p:cNvGrpSpPr>
          <p:nvPr/>
        </p:nvGrpSpPr>
        <p:grpSpPr>
          <a:xfrm rot="0">
            <a:off x="853983" y="2724569"/>
            <a:ext cx="4144718" cy="57150"/>
            <a:chOff x="0" y="0"/>
            <a:chExt cx="4144708" cy="57150"/>
          </a:xfrm>
        </p:grpSpPr>
        <p:sp>
          <p:nvSpPr>
            <p:cNvPr name="Freeform 10" id="10"/>
            <p:cNvSpPr/>
            <p:nvPr/>
          </p:nvSpPr>
          <p:spPr>
            <a:xfrm flipH="false" flipV="false" rot="0">
              <a:off x="0" y="0"/>
              <a:ext cx="4144772" cy="57150"/>
            </a:xfrm>
            <a:custGeom>
              <a:avLst/>
              <a:gdLst/>
              <a:ahLst/>
              <a:cxnLst/>
              <a:rect r="r" b="b" t="t" l="l"/>
              <a:pathLst>
                <a:path h="57150" w="4144772">
                  <a:moveTo>
                    <a:pt x="0" y="0"/>
                  </a:moveTo>
                  <a:lnTo>
                    <a:pt x="4144772" y="0"/>
                  </a:lnTo>
                  <a:lnTo>
                    <a:pt x="4144772" y="57150"/>
                  </a:lnTo>
                  <a:lnTo>
                    <a:pt x="0" y="57150"/>
                  </a:lnTo>
                  <a:close/>
                </a:path>
              </a:pathLst>
            </a:custGeom>
            <a:solidFill>
              <a:srgbClr val="FEFFFF"/>
            </a:solidFill>
          </p:spPr>
        </p:sp>
      </p:grpSp>
      <p:grpSp>
        <p:nvGrpSpPr>
          <p:cNvPr name="Group 11" id="11"/>
          <p:cNvGrpSpPr>
            <a:grpSpLocks noChangeAspect="true"/>
          </p:cNvGrpSpPr>
          <p:nvPr/>
        </p:nvGrpSpPr>
        <p:grpSpPr>
          <a:xfrm rot="0">
            <a:off x="890226" y="3312443"/>
            <a:ext cx="152400" cy="152400"/>
            <a:chOff x="0" y="0"/>
            <a:chExt cx="152400" cy="152400"/>
          </a:xfrm>
        </p:grpSpPr>
        <p:sp>
          <p:nvSpPr>
            <p:cNvPr name="Freeform 12" id="12"/>
            <p:cNvSpPr/>
            <p:nvPr/>
          </p:nvSpPr>
          <p:spPr>
            <a:xfrm flipH="false" flipV="false" rot="0">
              <a:off x="0" y="0"/>
              <a:ext cx="152400" cy="152400"/>
            </a:xfrm>
            <a:custGeom>
              <a:avLst/>
              <a:gdLst/>
              <a:ahLst/>
              <a:cxnLst/>
              <a:rect r="r" b="b" t="t" l="l"/>
              <a:pathLst>
                <a:path h="152400" w="152400">
                  <a:moveTo>
                    <a:pt x="152400" y="76200"/>
                  </a:moveTo>
                  <a:cubicBezTo>
                    <a:pt x="152400" y="81153"/>
                    <a:pt x="151892" y="86106"/>
                    <a:pt x="150876" y="91059"/>
                  </a:cubicBezTo>
                  <a:cubicBezTo>
                    <a:pt x="149860" y="96012"/>
                    <a:pt x="148463" y="100711"/>
                    <a:pt x="146558" y="105410"/>
                  </a:cubicBezTo>
                  <a:cubicBezTo>
                    <a:pt x="144653" y="110109"/>
                    <a:pt x="142240" y="114427"/>
                    <a:pt x="139573" y="118618"/>
                  </a:cubicBezTo>
                  <a:cubicBezTo>
                    <a:pt x="136906" y="122809"/>
                    <a:pt x="133604" y="126619"/>
                    <a:pt x="130048" y="130175"/>
                  </a:cubicBezTo>
                  <a:cubicBezTo>
                    <a:pt x="126492" y="133731"/>
                    <a:pt x="122682" y="136906"/>
                    <a:pt x="118491" y="139700"/>
                  </a:cubicBezTo>
                  <a:cubicBezTo>
                    <a:pt x="114300" y="142494"/>
                    <a:pt x="109982" y="144780"/>
                    <a:pt x="105283" y="146685"/>
                  </a:cubicBezTo>
                  <a:cubicBezTo>
                    <a:pt x="100584" y="148590"/>
                    <a:pt x="95885" y="149987"/>
                    <a:pt x="90932" y="151003"/>
                  </a:cubicBezTo>
                  <a:cubicBezTo>
                    <a:pt x="85979" y="152019"/>
                    <a:pt x="81153" y="152400"/>
                    <a:pt x="76200" y="152400"/>
                  </a:cubicBezTo>
                  <a:cubicBezTo>
                    <a:pt x="71247" y="152400"/>
                    <a:pt x="66294" y="151892"/>
                    <a:pt x="61341" y="150876"/>
                  </a:cubicBezTo>
                  <a:cubicBezTo>
                    <a:pt x="56388" y="149860"/>
                    <a:pt x="51689" y="148463"/>
                    <a:pt x="46990" y="146558"/>
                  </a:cubicBezTo>
                  <a:cubicBezTo>
                    <a:pt x="42291" y="144653"/>
                    <a:pt x="37973" y="142240"/>
                    <a:pt x="33782" y="139573"/>
                  </a:cubicBezTo>
                  <a:cubicBezTo>
                    <a:pt x="29591" y="136906"/>
                    <a:pt x="25781" y="133604"/>
                    <a:pt x="22225" y="130048"/>
                  </a:cubicBezTo>
                  <a:cubicBezTo>
                    <a:pt x="18669" y="126492"/>
                    <a:pt x="15494" y="122682"/>
                    <a:pt x="12700" y="118491"/>
                  </a:cubicBezTo>
                  <a:cubicBezTo>
                    <a:pt x="9906" y="114300"/>
                    <a:pt x="7747" y="109982"/>
                    <a:pt x="5842" y="105410"/>
                  </a:cubicBezTo>
                  <a:cubicBezTo>
                    <a:pt x="3937" y="100838"/>
                    <a:pt x="2413" y="96012"/>
                    <a:pt x="1524" y="91059"/>
                  </a:cubicBezTo>
                  <a:cubicBezTo>
                    <a:pt x="635" y="86106"/>
                    <a:pt x="0" y="81153"/>
                    <a:pt x="0" y="76200"/>
                  </a:cubicBezTo>
                  <a:cubicBezTo>
                    <a:pt x="0" y="71247"/>
                    <a:pt x="508" y="66294"/>
                    <a:pt x="1524" y="61341"/>
                  </a:cubicBezTo>
                  <a:cubicBezTo>
                    <a:pt x="2540" y="56388"/>
                    <a:pt x="3937" y="51689"/>
                    <a:pt x="5842" y="46990"/>
                  </a:cubicBezTo>
                  <a:cubicBezTo>
                    <a:pt x="7747" y="42291"/>
                    <a:pt x="10160" y="37973"/>
                    <a:pt x="12827" y="33782"/>
                  </a:cubicBezTo>
                  <a:cubicBezTo>
                    <a:pt x="15494" y="29591"/>
                    <a:pt x="18796" y="25781"/>
                    <a:pt x="22352" y="22225"/>
                  </a:cubicBezTo>
                  <a:cubicBezTo>
                    <a:pt x="25908" y="18669"/>
                    <a:pt x="29718" y="15494"/>
                    <a:pt x="33909" y="12700"/>
                  </a:cubicBezTo>
                  <a:cubicBezTo>
                    <a:pt x="38100" y="9906"/>
                    <a:pt x="42418" y="7747"/>
                    <a:pt x="46990" y="5842"/>
                  </a:cubicBezTo>
                  <a:cubicBezTo>
                    <a:pt x="51562" y="3937"/>
                    <a:pt x="56388" y="2413"/>
                    <a:pt x="61341" y="1524"/>
                  </a:cubicBezTo>
                  <a:cubicBezTo>
                    <a:pt x="66294" y="635"/>
                    <a:pt x="71247" y="0"/>
                    <a:pt x="76200" y="0"/>
                  </a:cubicBezTo>
                  <a:cubicBezTo>
                    <a:pt x="81153" y="0"/>
                    <a:pt x="86106" y="508"/>
                    <a:pt x="91059" y="1524"/>
                  </a:cubicBezTo>
                  <a:cubicBezTo>
                    <a:pt x="96012" y="2540"/>
                    <a:pt x="100711" y="3937"/>
                    <a:pt x="105410" y="5842"/>
                  </a:cubicBezTo>
                  <a:cubicBezTo>
                    <a:pt x="110109" y="7747"/>
                    <a:pt x="114427" y="10160"/>
                    <a:pt x="118618" y="12827"/>
                  </a:cubicBezTo>
                  <a:cubicBezTo>
                    <a:pt x="122809" y="15494"/>
                    <a:pt x="126619" y="18796"/>
                    <a:pt x="130175" y="22352"/>
                  </a:cubicBezTo>
                  <a:cubicBezTo>
                    <a:pt x="133731" y="25908"/>
                    <a:pt x="136906" y="29718"/>
                    <a:pt x="139700" y="33909"/>
                  </a:cubicBezTo>
                  <a:cubicBezTo>
                    <a:pt x="142494" y="38100"/>
                    <a:pt x="144780" y="42418"/>
                    <a:pt x="146685" y="47117"/>
                  </a:cubicBezTo>
                  <a:cubicBezTo>
                    <a:pt x="148590" y="51816"/>
                    <a:pt x="149987" y="56515"/>
                    <a:pt x="151003" y="61468"/>
                  </a:cubicBezTo>
                  <a:cubicBezTo>
                    <a:pt x="152019" y="66421"/>
                    <a:pt x="152400" y="71247"/>
                    <a:pt x="152400" y="76200"/>
                  </a:cubicBezTo>
                  <a:close/>
                </a:path>
              </a:pathLst>
            </a:custGeom>
            <a:solidFill>
              <a:srgbClr val="FEFFFF"/>
            </a:solidFill>
          </p:spPr>
        </p:sp>
      </p:grpSp>
      <p:sp>
        <p:nvSpPr>
          <p:cNvPr name="TextBox 13" id="13"/>
          <p:cNvSpPr txBox="true"/>
          <p:nvPr/>
        </p:nvSpPr>
        <p:spPr>
          <a:xfrm rot="0">
            <a:off x="3608060" y="219494"/>
            <a:ext cx="6638734" cy="1212609"/>
          </a:xfrm>
          <a:prstGeom prst="rect">
            <a:avLst/>
          </a:prstGeom>
        </p:spPr>
        <p:txBody>
          <a:bodyPr anchor="t" rtlCol="false" tIns="0" lIns="0" bIns="0" rIns="0">
            <a:spAutoFit/>
          </a:bodyPr>
          <a:lstStyle/>
          <a:p>
            <a:pPr algn="l">
              <a:lnSpc>
                <a:spcPts val="9812"/>
              </a:lnSpc>
            </a:pPr>
            <a:r>
              <a:rPr lang="en-US" b="true" sz="7008" spc="686">
                <a:solidFill>
                  <a:srgbClr val="FDFBFB"/>
                </a:solidFill>
                <a:latin typeface="League Spartan"/>
                <a:ea typeface="League Spartan"/>
                <a:cs typeface="League Spartan"/>
                <a:sym typeface="League Spartan"/>
              </a:rPr>
              <a:t>PROCESSOR</a:t>
            </a:r>
          </a:p>
        </p:txBody>
      </p:sp>
      <p:sp>
        <p:nvSpPr>
          <p:cNvPr name="TextBox 14" id="14"/>
          <p:cNvSpPr txBox="true"/>
          <p:nvPr/>
        </p:nvSpPr>
        <p:spPr>
          <a:xfrm rot="0">
            <a:off x="853983" y="1925431"/>
            <a:ext cx="4227738" cy="892426"/>
          </a:xfrm>
          <a:prstGeom prst="rect">
            <a:avLst/>
          </a:prstGeom>
        </p:spPr>
        <p:txBody>
          <a:bodyPr anchor="t" rtlCol="false" tIns="0" lIns="0" bIns="0" rIns="0">
            <a:spAutoFit/>
          </a:bodyPr>
          <a:lstStyle/>
          <a:p>
            <a:pPr algn="l">
              <a:lnSpc>
                <a:spcPts val="7084"/>
              </a:lnSpc>
            </a:pPr>
            <a:r>
              <a:rPr lang="en-US" b="true" sz="5060">
                <a:solidFill>
                  <a:srgbClr val="FEFFFF"/>
                </a:solidFill>
                <a:latin typeface="Canva Sans Bold"/>
                <a:ea typeface="Canva Sans Bold"/>
                <a:cs typeface="Canva Sans Bold"/>
                <a:sym typeface="Canva Sans Bold"/>
              </a:rPr>
              <a:t>ALU Decoder</a:t>
            </a:r>
          </a:p>
        </p:txBody>
      </p:sp>
      <p:sp>
        <p:nvSpPr>
          <p:cNvPr name="TextBox 15" id="15"/>
          <p:cNvSpPr txBox="true"/>
          <p:nvPr/>
        </p:nvSpPr>
        <p:spPr>
          <a:xfrm rot="0">
            <a:off x="1252766" y="3005299"/>
            <a:ext cx="6939953" cy="1202341"/>
          </a:xfrm>
          <a:prstGeom prst="rect">
            <a:avLst/>
          </a:prstGeom>
        </p:spPr>
        <p:txBody>
          <a:bodyPr anchor="t" rtlCol="false" tIns="0" lIns="0" bIns="0" rIns="0">
            <a:spAutoFit/>
          </a:bodyPr>
          <a:lstStyle/>
          <a:p>
            <a:pPr algn="l">
              <a:lnSpc>
                <a:spcPts val="4725"/>
              </a:lnSpc>
            </a:pPr>
            <a:r>
              <a:rPr lang="en-US" sz="3399">
                <a:solidFill>
                  <a:srgbClr val="FEFFFF"/>
                </a:solidFill>
                <a:latin typeface="Canva Sans"/>
                <a:ea typeface="Canva Sans"/>
                <a:cs typeface="Canva Sans"/>
                <a:sym typeface="Canva Sans"/>
              </a:rPr>
              <a:t>Alu decoder is reponsible for the generation ALU Control signal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9009526" y="0"/>
            <a:ext cx="36309300" cy="10287000"/>
          </a:xfrm>
          <a:custGeom>
            <a:avLst/>
            <a:gdLst/>
            <a:ahLst/>
            <a:cxnLst/>
            <a:rect r="r" b="b" t="t" l="l"/>
            <a:pathLst>
              <a:path h="10287000" w="36309300">
                <a:moveTo>
                  <a:pt x="0" y="0"/>
                </a:moveTo>
                <a:lnTo>
                  <a:pt x="36309300" y="0"/>
                </a:lnTo>
                <a:lnTo>
                  <a:pt x="363093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0" y="0"/>
            <a:ext cx="2924623" cy="1468888"/>
          </a:xfrm>
          <a:custGeom>
            <a:avLst/>
            <a:gdLst/>
            <a:ahLst/>
            <a:cxnLst/>
            <a:rect r="r" b="b" t="t" l="l"/>
            <a:pathLst>
              <a:path h="1468888" w="2924623">
                <a:moveTo>
                  <a:pt x="0" y="0"/>
                </a:moveTo>
                <a:lnTo>
                  <a:pt x="2924623" y="0"/>
                </a:lnTo>
                <a:lnTo>
                  <a:pt x="2924623" y="1468888"/>
                </a:lnTo>
                <a:lnTo>
                  <a:pt x="0" y="1468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46053" y="0"/>
            <a:ext cx="38119" cy="1760563"/>
          </a:xfrm>
          <a:custGeom>
            <a:avLst/>
            <a:gdLst/>
            <a:ahLst/>
            <a:cxnLst/>
            <a:rect r="r" b="b" t="t" l="l"/>
            <a:pathLst>
              <a:path h="1760563" w="38119">
                <a:moveTo>
                  <a:pt x="0" y="0"/>
                </a:moveTo>
                <a:lnTo>
                  <a:pt x="38119" y="0"/>
                </a:lnTo>
                <a:lnTo>
                  <a:pt x="38119" y="1760563"/>
                </a:lnTo>
                <a:lnTo>
                  <a:pt x="0" y="17605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18371" y="2520677"/>
            <a:ext cx="15744825" cy="6915150"/>
          </a:xfrm>
          <a:custGeom>
            <a:avLst/>
            <a:gdLst/>
            <a:ahLst/>
            <a:cxnLst/>
            <a:rect r="r" b="b" t="t" l="l"/>
            <a:pathLst>
              <a:path h="6915150" w="15744825">
                <a:moveTo>
                  <a:pt x="0" y="0"/>
                </a:moveTo>
                <a:lnTo>
                  <a:pt x="15744825" y="0"/>
                </a:lnTo>
                <a:lnTo>
                  <a:pt x="15744825" y="6915150"/>
                </a:lnTo>
                <a:lnTo>
                  <a:pt x="0" y="6915150"/>
                </a:lnTo>
                <a:lnTo>
                  <a:pt x="0" y="0"/>
                </a:lnTo>
                <a:close/>
              </a:path>
            </a:pathLst>
          </a:custGeom>
          <a:blipFill>
            <a:blip r:embed="rId7"/>
            <a:stretch>
              <a:fillRect l="-6598" t="-26414" r="-539" b="-10775"/>
            </a:stretch>
          </a:blipFill>
        </p:spPr>
      </p:sp>
      <p:grpSp>
        <p:nvGrpSpPr>
          <p:cNvPr name="Group 6" id="6"/>
          <p:cNvGrpSpPr>
            <a:grpSpLocks noChangeAspect="true"/>
          </p:cNvGrpSpPr>
          <p:nvPr/>
        </p:nvGrpSpPr>
        <p:grpSpPr>
          <a:xfrm rot="0">
            <a:off x="1672561" y="2281695"/>
            <a:ext cx="2455669" cy="57150"/>
            <a:chOff x="0" y="0"/>
            <a:chExt cx="2455659" cy="57150"/>
          </a:xfrm>
        </p:grpSpPr>
        <p:sp>
          <p:nvSpPr>
            <p:cNvPr name="Freeform 7" id="7"/>
            <p:cNvSpPr/>
            <p:nvPr/>
          </p:nvSpPr>
          <p:spPr>
            <a:xfrm flipH="false" flipV="false" rot="0">
              <a:off x="0" y="0"/>
              <a:ext cx="2455672" cy="57150"/>
            </a:xfrm>
            <a:custGeom>
              <a:avLst/>
              <a:gdLst/>
              <a:ahLst/>
              <a:cxnLst/>
              <a:rect r="r" b="b" t="t" l="l"/>
              <a:pathLst>
                <a:path h="57150" w="2455672">
                  <a:moveTo>
                    <a:pt x="0" y="0"/>
                  </a:moveTo>
                  <a:lnTo>
                    <a:pt x="2455672" y="0"/>
                  </a:lnTo>
                  <a:lnTo>
                    <a:pt x="2455672" y="57150"/>
                  </a:lnTo>
                  <a:lnTo>
                    <a:pt x="0" y="57150"/>
                  </a:lnTo>
                  <a:close/>
                </a:path>
              </a:pathLst>
            </a:custGeom>
            <a:solidFill>
              <a:srgbClr val="FEFFFF"/>
            </a:solidFill>
          </p:spPr>
        </p:sp>
      </p:grpSp>
      <p:sp>
        <p:nvSpPr>
          <p:cNvPr name="TextBox 8" id="8"/>
          <p:cNvSpPr txBox="true"/>
          <p:nvPr/>
        </p:nvSpPr>
        <p:spPr>
          <a:xfrm rot="0">
            <a:off x="4128468" y="352558"/>
            <a:ext cx="6638734" cy="1212609"/>
          </a:xfrm>
          <a:prstGeom prst="rect">
            <a:avLst/>
          </a:prstGeom>
        </p:spPr>
        <p:txBody>
          <a:bodyPr anchor="t" rtlCol="false" tIns="0" lIns="0" bIns="0" rIns="0">
            <a:spAutoFit/>
          </a:bodyPr>
          <a:lstStyle/>
          <a:p>
            <a:pPr algn="l">
              <a:lnSpc>
                <a:spcPts val="9812"/>
              </a:lnSpc>
            </a:pPr>
            <a:r>
              <a:rPr lang="en-US" b="true" sz="7008" spc="686">
                <a:solidFill>
                  <a:srgbClr val="FDFBFB"/>
                </a:solidFill>
                <a:latin typeface="League Spartan"/>
                <a:ea typeface="League Spartan"/>
                <a:cs typeface="League Spartan"/>
                <a:sym typeface="League Spartan"/>
              </a:rPr>
              <a:t>PROCESSOR</a:t>
            </a:r>
          </a:p>
        </p:txBody>
      </p:sp>
      <p:sp>
        <p:nvSpPr>
          <p:cNvPr name="TextBox 9" id="9"/>
          <p:cNvSpPr txBox="true"/>
          <p:nvPr/>
        </p:nvSpPr>
        <p:spPr>
          <a:xfrm rot="0">
            <a:off x="1672561" y="1482557"/>
            <a:ext cx="2504837" cy="892426"/>
          </a:xfrm>
          <a:prstGeom prst="rect">
            <a:avLst/>
          </a:prstGeom>
        </p:spPr>
        <p:txBody>
          <a:bodyPr anchor="t" rtlCol="false" tIns="0" lIns="0" bIns="0" rIns="0">
            <a:spAutoFit/>
          </a:bodyPr>
          <a:lstStyle/>
          <a:p>
            <a:pPr algn="l">
              <a:lnSpc>
                <a:spcPts val="7084"/>
              </a:lnSpc>
            </a:pPr>
            <a:r>
              <a:rPr lang="en-US" b="true" sz="5060">
                <a:solidFill>
                  <a:srgbClr val="FEFFFF"/>
                </a:solidFill>
                <a:latin typeface="Canva Sans Bold"/>
                <a:ea typeface="Canva Sans Bold"/>
                <a:cs typeface="Canva Sans Bold"/>
                <a:sym typeface="Canva Sans Bold"/>
              </a:rPr>
              <a:t>RESULT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264" t="0" r="-49276" b="0"/>
            </a:stretch>
          </a:blipFill>
        </p:spPr>
      </p:sp>
      <p:sp>
        <p:nvSpPr>
          <p:cNvPr name="Freeform 3" id="3"/>
          <p:cNvSpPr/>
          <p:nvPr/>
        </p:nvSpPr>
        <p:spPr>
          <a:xfrm flipH="false" flipV="false" rot="0">
            <a:off x="0" y="0"/>
            <a:ext cx="2924623" cy="1468888"/>
          </a:xfrm>
          <a:custGeom>
            <a:avLst/>
            <a:gdLst/>
            <a:ahLst/>
            <a:cxnLst/>
            <a:rect r="r" b="b" t="t" l="l"/>
            <a:pathLst>
              <a:path h="1468888" w="2924623">
                <a:moveTo>
                  <a:pt x="0" y="0"/>
                </a:moveTo>
                <a:lnTo>
                  <a:pt x="2924623" y="0"/>
                </a:lnTo>
                <a:lnTo>
                  <a:pt x="2924623" y="1468888"/>
                </a:lnTo>
                <a:lnTo>
                  <a:pt x="0" y="1468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46053" y="0"/>
            <a:ext cx="38119" cy="1760563"/>
          </a:xfrm>
          <a:custGeom>
            <a:avLst/>
            <a:gdLst/>
            <a:ahLst/>
            <a:cxnLst/>
            <a:rect r="r" b="b" t="t" l="l"/>
            <a:pathLst>
              <a:path h="1760563" w="38119">
                <a:moveTo>
                  <a:pt x="0" y="0"/>
                </a:moveTo>
                <a:lnTo>
                  <a:pt x="38119" y="0"/>
                </a:lnTo>
                <a:lnTo>
                  <a:pt x="38119" y="1760563"/>
                </a:lnTo>
                <a:lnTo>
                  <a:pt x="0" y="17605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926356" y="1562462"/>
            <a:ext cx="10829925" cy="8477250"/>
          </a:xfrm>
          <a:custGeom>
            <a:avLst/>
            <a:gdLst/>
            <a:ahLst/>
            <a:cxnLst/>
            <a:rect r="r" b="b" t="t" l="l"/>
            <a:pathLst>
              <a:path h="8477250" w="10829925">
                <a:moveTo>
                  <a:pt x="0" y="0"/>
                </a:moveTo>
                <a:lnTo>
                  <a:pt x="10829925" y="0"/>
                </a:lnTo>
                <a:lnTo>
                  <a:pt x="10829925" y="8477250"/>
                </a:lnTo>
                <a:lnTo>
                  <a:pt x="0" y="8477250"/>
                </a:lnTo>
                <a:lnTo>
                  <a:pt x="0" y="0"/>
                </a:lnTo>
                <a:close/>
              </a:path>
            </a:pathLst>
          </a:custGeom>
          <a:blipFill>
            <a:blip r:embed="rId7"/>
            <a:stretch>
              <a:fillRect l="-43586" t="-14348" r="-40406" b="-17898"/>
            </a:stretch>
          </a:blipFill>
        </p:spPr>
      </p:sp>
      <p:sp>
        <p:nvSpPr>
          <p:cNvPr name="TextBox 6" id="6"/>
          <p:cNvSpPr txBox="true"/>
          <p:nvPr/>
        </p:nvSpPr>
        <p:spPr>
          <a:xfrm rot="0">
            <a:off x="4128468" y="352568"/>
            <a:ext cx="6638734" cy="1212609"/>
          </a:xfrm>
          <a:prstGeom prst="rect">
            <a:avLst/>
          </a:prstGeom>
        </p:spPr>
        <p:txBody>
          <a:bodyPr anchor="t" rtlCol="false" tIns="0" lIns="0" bIns="0" rIns="0">
            <a:spAutoFit/>
          </a:bodyPr>
          <a:lstStyle/>
          <a:p>
            <a:pPr algn="l">
              <a:lnSpc>
                <a:spcPts val="9812"/>
              </a:lnSpc>
            </a:pPr>
            <a:r>
              <a:rPr lang="en-US" b="true" sz="7008" spc="686">
                <a:solidFill>
                  <a:srgbClr val="FDFBFB"/>
                </a:solidFill>
                <a:latin typeface="League Spartan"/>
                <a:ea typeface="League Spartan"/>
                <a:cs typeface="League Spartan"/>
                <a:sym typeface="League Spartan"/>
              </a:rPr>
              <a:t>PROCESSOR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9009526" y="0"/>
            <a:ext cx="36309300" cy="10287000"/>
          </a:xfrm>
          <a:custGeom>
            <a:avLst/>
            <a:gdLst/>
            <a:ahLst/>
            <a:cxnLst/>
            <a:rect r="r" b="b" t="t" l="l"/>
            <a:pathLst>
              <a:path h="10287000" w="36309300">
                <a:moveTo>
                  <a:pt x="0" y="0"/>
                </a:moveTo>
                <a:lnTo>
                  <a:pt x="36309300" y="0"/>
                </a:lnTo>
                <a:lnTo>
                  <a:pt x="363093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0" y="0"/>
            <a:ext cx="2924623" cy="1468888"/>
          </a:xfrm>
          <a:custGeom>
            <a:avLst/>
            <a:gdLst/>
            <a:ahLst/>
            <a:cxnLst/>
            <a:rect r="r" b="b" t="t" l="l"/>
            <a:pathLst>
              <a:path h="1468888" w="2924623">
                <a:moveTo>
                  <a:pt x="0" y="0"/>
                </a:moveTo>
                <a:lnTo>
                  <a:pt x="2924623" y="0"/>
                </a:lnTo>
                <a:lnTo>
                  <a:pt x="2924623" y="1468888"/>
                </a:lnTo>
                <a:lnTo>
                  <a:pt x="0" y="1468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46053" y="0"/>
            <a:ext cx="38119" cy="1760563"/>
          </a:xfrm>
          <a:custGeom>
            <a:avLst/>
            <a:gdLst/>
            <a:ahLst/>
            <a:cxnLst/>
            <a:rect r="r" b="b" t="t" l="l"/>
            <a:pathLst>
              <a:path h="1760563" w="38119">
                <a:moveTo>
                  <a:pt x="0" y="0"/>
                </a:moveTo>
                <a:lnTo>
                  <a:pt x="38119" y="0"/>
                </a:lnTo>
                <a:lnTo>
                  <a:pt x="38119" y="1760563"/>
                </a:lnTo>
                <a:lnTo>
                  <a:pt x="0" y="17605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99341" y="2017214"/>
            <a:ext cx="15916275" cy="8058150"/>
          </a:xfrm>
          <a:custGeom>
            <a:avLst/>
            <a:gdLst/>
            <a:ahLst/>
            <a:cxnLst/>
            <a:rect r="r" b="b" t="t" l="l"/>
            <a:pathLst>
              <a:path h="8058150" w="15916275">
                <a:moveTo>
                  <a:pt x="0" y="0"/>
                </a:moveTo>
                <a:lnTo>
                  <a:pt x="15916275" y="0"/>
                </a:lnTo>
                <a:lnTo>
                  <a:pt x="15916275" y="8058150"/>
                </a:lnTo>
                <a:lnTo>
                  <a:pt x="0" y="8058150"/>
                </a:lnTo>
                <a:lnTo>
                  <a:pt x="0" y="0"/>
                </a:lnTo>
                <a:close/>
              </a:path>
            </a:pathLst>
          </a:custGeom>
          <a:blipFill>
            <a:blip r:embed="rId7"/>
            <a:stretch>
              <a:fillRect l="-6853" t="-13536" r="-28" b="-5257"/>
            </a:stretch>
          </a:blipFill>
        </p:spPr>
      </p:sp>
      <p:sp>
        <p:nvSpPr>
          <p:cNvPr name="TextBox 6" id="6"/>
          <p:cNvSpPr txBox="true"/>
          <p:nvPr/>
        </p:nvSpPr>
        <p:spPr>
          <a:xfrm rot="0">
            <a:off x="4128468" y="352558"/>
            <a:ext cx="6638734" cy="1212609"/>
          </a:xfrm>
          <a:prstGeom prst="rect">
            <a:avLst/>
          </a:prstGeom>
        </p:spPr>
        <p:txBody>
          <a:bodyPr anchor="t" rtlCol="false" tIns="0" lIns="0" bIns="0" rIns="0">
            <a:spAutoFit/>
          </a:bodyPr>
          <a:lstStyle/>
          <a:p>
            <a:pPr algn="l">
              <a:lnSpc>
                <a:spcPts val="9812"/>
              </a:lnSpc>
            </a:pPr>
            <a:r>
              <a:rPr lang="en-US" b="true" sz="7008" spc="686">
                <a:solidFill>
                  <a:srgbClr val="FDFBFB"/>
                </a:solidFill>
                <a:latin typeface="League Spartan"/>
                <a:ea typeface="League Spartan"/>
                <a:cs typeface="League Spartan"/>
                <a:sym typeface="League Spartan"/>
              </a:rPr>
              <a:t>PROCESSOR</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264" t="0" r="-49276" b="0"/>
            </a:stretch>
          </a:blipFill>
        </p:spPr>
      </p:sp>
      <p:sp>
        <p:nvSpPr>
          <p:cNvPr name="Freeform 3" id="3"/>
          <p:cNvSpPr/>
          <p:nvPr/>
        </p:nvSpPr>
        <p:spPr>
          <a:xfrm flipH="false" flipV="false" rot="0">
            <a:off x="0" y="0"/>
            <a:ext cx="2924623" cy="1468888"/>
          </a:xfrm>
          <a:custGeom>
            <a:avLst/>
            <a:gdLst/>
            <a:ahLst/>
            <a:cxnLst/>
            <a:rect r="r" b="b" t="t" l="l"/>
            <a:pathLst>
              <a:path h="1468888" w="2924623">
                <a:moveTo>
                  <a:pt x="0" y="0"/>
                </a:moveTo>
                <a:lnTo>
                  <a:pt x="2924623" y="0"/>
                </a:lnTo>
                <a:lnTo>
                  <a:pt x="2924623" y="1468888"/>
                </a:lnTo>
                <a:lnTo>
                  <a:pt x="0" y="1468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46053" y="0"/>
            <a:ext cx="38119" cy="1760563"/>
          </a:xfrm>
          <a:custGeom>
            <a:avLst/>
            <a:gdLst/>
            <a:ahLst/>
            <a:cxnLst/>
            <a:rect r="r" b="b" t="t" l="l"/>
            <a:pathLst>
              <a:path h="1760563" w="38119">
                <a:moveTo>
                  <a:pt x="0" y="0"/>
                </a:moveTo>
                <a:lnTo>
                  <a:pt x="38119" y="0"/>
                </a:lnTo>
                <a:lnTo>
                  <a:pt x="38119" y="1760563"/>
                </a:lnTo>
                <a:lnTo>
                  <a:pt x="0" y="17605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16015" y="2111921"/>
            <a:ext cx="15459075" cy="7429500"/>
          </a:xfrm>
          <a:custGeom>
            <a:avLst/>
            <a:gdLst/>
            <a:ahLst/>
            <a:cxnLst/>
            <a:rect r="r" b="b" t="t" l="l"/>
            <a:pathLst>
              <a:path h="7429500" w="15459075">
                <a:moveTo>
                  <a:pt x="0" y="0"/>
                </a:moveTo>
                <a:lnTo>
                  <a:pt x="15459075" y="0"/>
                </a:lnTo>
                <a:lnTo>
                  <a:pt x="15459075" y="7429500"/>
                </a:lnTo>
                <a:lnTo>
                  <a:pt x="0" y="7429500"/>
                </a:lnTo>
                <a:lnTo>
                  <a:pt x="0" y="0"/>
                </a:lnTo>
                <a:close/>
              </a:path>
            </a:pathLst>
          </a:custGeom>
          <a:blipFill>
            <a:blip r:embed="rId7"/>
            <a:stretch>
              <a:fillRect l="-5309" t="-16490" r="-1467" b="-8509"/>
            </a:stretch>
          </a:blipFill>
        </p:spPr>
      </p:sp>
      <p:sp>
        <p:nvSpPr>
          <p:cNvPr name="TextBox 6" id="6"/>
          <p:cNvSpPr txBox="true"/>
          <p:nvPr/>
        </p:nvSpPr>
        <p:spPr>
          <a:xfrm rot="0">
            <a:off x="4128468" y="352558"/>
            <a:ext cx="6638734" cy="1212609"/>
          </a:xfrm>
          <a:prstGeom prst="rect">
            <a:avLst/>
          </a:prstGeom>
        </p:spPr>
        <p:txBody>
          <a:bodyPr anchor="t" rtlCol="false" tIns="0" lIns="0" bIns="0" rIns="0">
            <a:spAutoFit/>
          </a:bodyPr>
          <a:lstStyle/>
          <a:p>
            <a:pPr algn="l">
              <a:lnSpc>
                <a:spcPts val="9812"/>
              </a:lnSpc>
            </a:pPr>
            <a:r>
              <a:rPr lang="en-US" b="true" sz="7008" spc="686">
                <a:solidFill>
                  <a:srgbClr val="FDFBFB"/>
                </a:solidFill>
                <a:latin typeface="League Spartan"/>
                <a:ea typeface="League Spartan"/>
                <a:cs typeface="League Spartan"/>
                <a:sym typeface="League Spartan"/>
              </a:rPr>
              <a:t>PROCESSOR</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264" t="0" r="-49276" b="0"/>
            </a:stretch>
          </a:blipFill>
        </p:spPr>
      </p:sp>
      <p:sp>
        <p:nvSpPr>
          <p:cNvPr name="Freeform 3" id="3"/>
          <p:cNvSpPr/>
          <p:nvPr/>
        </p:nvSpPr>
        <p:spPr>
          <a:xfrm flipH="false" flipV="false" rot="0">
            <a:off x="0" y="0"/>
            <a:ext cx="2924623" cy="1468888"/>
          </a:xfrm>
          <a:custGeom>
            <a:avLst/>
            <a:gdLst/>
            <a:ahLst/>
            <a:cxnLst/>
            <a:rect r="r" b="b" t="t" l="l"/>
            <a:pathLst>
              <a:path h="1468888" w="2924623">
                <a:moveTo>
                  <a:pt x="0" y="0"/>
                </a:moveTo>
                <a:lnTo>
                  <a:pt x="2924623" y="0"/>
                </a:lnTo>
                <a:lnTo>
                  <a:pt x="2924623" y="1468888"/>
                </a:lnTo>
                <a:lnTo>
                  <a:pt x="0" y="1468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46053" y="0"/>
            <a:ext cx="38119" cy="1760563"/>
          </a:xfrm>
          <a:custGeom>
            <a:avLst/>
            <a:gdLst/>
            <a:ahLst/>
            <a:cxnLst/>
            <a:rect r="r" b="b" t="t" l="l"/>
            <a:pathLst>
              <a:path h="1760563" w="38119">
                <a:moveTo>
                  <a:pt x="0" y="0"/>
                </a:moveTo>
                <a:lnTo>
                  <a:pt x="38119" y="0"/>
                </a:lnTo>
                <a:lnTo>
                  <a:pt x="38119" y="1760563"/>
                </a:lnTo>
                <a:lnTo>
                  <a:pt x="0" y="17605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7180945"/>
            <a:ext cx="18288000" cy="3105150"/>
          </a:xfrm>
          <a:custGeom>
            <a:avLst/>
            <a:gdLst/>
            <a:ahLst/>
            <a:cxnLst/>
            <a:rect r="r" b="b" t="t" l="l"/>
            <a:pathLst>
              <a:path h="3105150" w="18288000">
                <a:moveTo>
                  <a:pt x="0" y="0"/>
                </a:moveTo>
                <a:lnTo>
                  <a:pt x="18288000" y="0"/>
                </a:lnTo>
                <a:lnTo>
                  <a:pt x="18288000" y="3105150"/>
                </a:lnTo>
                <a:lnTo>
                  <a:pt x="0" y="3105150"/>
                </a:lnTo>
                <a:lnTo>
                  <a:pt x="0" y="0"/>
                </a:lnTo>
                <a:close/>
              </a:path>
            </a:pathLst>
          </a:custGeom>
          <a:blipFill>
            <a:blip r:embed="rId7"/>
            <a:stretch>
              <a:fillRect l="-5258" t="-37649" r="-366" b="-212350"/>
            </a:stretch>
          </a:blipFill>
        </p:spPr>
      </p:sp>
      <p:sp>
        <p:nvSpPr>
          <p:cNvPr name="Freeform 6" id="6"/>
          <p:cNvSpPr/>
          <p:nvPr/>
        </p:nvSpPr>
        <p:spPr>
          <a:xfrm flipH="false" flipV="false" rot="0">
            <a:off x="4582763" y="1562462"/>
            <a:ext cx="10629900" cy="5467350"/>
          </a:xfrm>
          <a:custGeom>
            <a:avLst/>
            <a:gdLst/>
            <a:ahLst/>
            <a:cxnLst/>
            <a:rect r="r" b="b" t="t" l="l"/>
            <a:pathLst>
              <a:path h="5467350" w="10629900">
                <a:moveTo>
                  <a:pt x="0" y="0"/>
                </a:moveTo>
                <a:lnTo>
                  <a:pt x="10629900" y="0"/>
                </a:lnTo>
                <a:lnTo>
                  <a:pt x="10629900" y="5467350"/>
                </a:lnTo>
                <a:lnTo>
                  <a:pt x="0" y="5467350"/>
                </a:lnTo>
                <a:lnTo>
                  <a:pt x="0" y="0"/>
                </a:lnTo>
                <a:close/>
              </a:path>
            </a:pathLst>
          </a:custGeom>
          <a:blipFill>
            <a:blip r:embed="rId8"/>
            <a:stretch>
              <a:fillRect l="0" t="0" r="0" b="0"/>
            </a:stretch>
          </a:blipFill>
        </p:spPr>
      </p:sp>
      <p:grpSp>
        <p:nvGrpSpPr>
          <p:cNvPr name="Group 7" id="7"/>
          <p:cNvGrpSpPr>
            <a:grpSpLocks noChangeAspect="true"/>
          </p:cNvGrpSpPr>
          <p:nvPr/>
        </p:nvGrpSpPr>
        <p:grpSpPr>
          <a:xfrm rot="0">
            <a:off x="1698403" y="2724569"/>
            <a:ext cx="2455669" cy="57150"/>
            <a:chOff x="0" y="0"/>
            <a:chExt cx="2455659" cy="57150"/>
          </a:xfrm>
        </p:grpSpPr>
        <p:sp>
          <p:nvSpPr>
            <p:cNvPr name="Freeform 8" id="8"/>
            <p:cNvSpPr/>
            <p:nvPr/>
          </p:nvSpPr>
          <p:spPr>
            <a:xfrm flipH="false" flipV="false" rot="0">
              <a:off x="0" y="0"/>
              <a:ext cx="2455672" cy="57150"/>
            </a:xfrm>
            <a:custGeom>
              <a:avLst/>
              <a:gdLst/>
              <a:ahLst/>
              <a:cxnLst/>
              <a:rect r="r" b="b" t="t" l="l"/>
              <a:pathLst>
                <a:path h="57150" w="2455672">
                  <a:moveTo>
                    <a:pt x="0" y="0"/>
                  </a:moveTo>
                  <a:lnTo>
                    <a:pt x="2455672" y="0"/>
                  </a:lnTo>
                  <a:lnTo>
                    <a:pt x="2455672" y="57150"/>
                  </a:lnTo>
                  <a:lnTo>
                    <a:pt x="0" y="57150"/>
                  </a:lnTo>
                  <a:close/>
                </a:path>
              </a:pathLst>
            </a:custGeom>
            <a:solidFill>
              <a:srgbClr val="FEFFFF"/>
            </a:solidFill>
          </p:spPr>
        </p:sp>
      </p:grpSp>
      <p:sp>
        <p:nvSpPr>
          <p:cNvPr name="TextBox 9" id="9"/>
          <p:cNvSpPr txBox="true"/>
          <p:nvPr/>
        </p:nvSpPr>
        <p:spPr>
          <a:xfrm rot="0">
            <a:off x="4128468" y="352558"/>
            <a:ext cx="6638734" cy="1212609"/>
          </a:xfrm>
          <a:prstGeom prst="rect">
            <a:avLst/>
          </a:prstGeom>
        </p:spPr>
        <p:txBody>
          <a:bodyPr anchor="t" rtlCol="false" tIns="0" lIns="0" bIns="0" rIns="0">
            <a:spAutoFit/>
          </a:bodyPr>
          <a:lstStyle/>
          <a:p>
            <a:pPr algn="l">
              <a:lnSpc>
                <a:spcPts val="9812"/>
              </a:lnSpc>
            </a:pPr>
            <a:r>
              <a:rPr lang="en-US" b="true" sz="7008" spc="686">
                <a:solidFill>
                  <a:srgbClr val="FDFBFB"/>
                </a:solidFill>
                <a:latin typeface="League Spartan"/>
                <a:ea typeface="League Spartan"/>
                <a:cs typeface="League Spartan"/>
                <a:sym typeface="League Spartan"/>
              </a:rPr>
              <a:t>PROCESSOR</a:t>
            </a:r>
          </a:p>
        </p:txBody>
      </p:sp>
      <p:sp>
        <p:nvSpPr>
          <p:cNvPr name="TextBox 10" id="10"/>
          <p:cNvSpPr txBox="true"/>
          <p:nvPr/>
        </p:nvSpPr>
        <p:spPr>
          <a:xfrm rot="0">
            <a:off x="1698403" y="1925431"/>
            <a:ext cx="2504837" cy="892426"/>
          </a:xfrm>
          <a:prstGeom prst="rect">
            <a:avLst/>
          </a:prstGeom>
        </p:spPr>
        <p:txBody>
          <a:bodyPr anchor="t" rtlCol="false" tIns="0" lIns="0" bIns="0" rIns="0">
            <a:spAutoFit/>
          </a:bodyPr>
          <a:lstStyle/>
          <a:p>
            <a:pPr algn="l">
              <a:lnSpc>
                <a:spcPts val="7084"/>
              </a:lnSpc>
            </a:pPr>
            <a:r>
              <a:rPr lang="en-US" b="true" sz="5060">
                <a:solidFill>
                  <a:srgbClr val="FEFFFF"/>
                </a:solidFill>
                <a:latin typeface="Canva Sans Bold"/>
                <a:ea typeface="Canva Sans Bold"/>
                <a:cs typeface="Canva Sans Bold"/>
                <a:sym typeface="Canva Sans Bold"/>
              </a:rPr>
              <a:t>RESULT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205740"/>
            <a:ext cx="18288000" cy="10696575"/>
          </a:xfrm>
          <a:custGeom>
            <a:avLst/>
            <a:gdLst/>
            <a:ahLst/>
            <a:cxnLst/>
            <a:rect r="r" b="b" t="t" l="l"/>
            <a:pathLst>
              <a:path h="10696575" w="18288000">
                <a:moveTo>
                  <a:pt x="0" y="0"/>
                </a:moveTo>
                <a:lnTo>
                  <a:pt x="18288000" y="0"/>
                </a:lnTo>
                <a:lnTo>
                  <a:pt x="18288000" y="10696575"/>
                </a:lnTo>
                <a:lnTo>
                  <a:pt x="0" y="10696575"/>
                </a:lnTo>
                <a:lnTo>
                  <a:pt x="0" y="0"/>
                </a:lnTo>
                <a:close/>
              </a:path>
            </a:pathLst>
          </a:custGeom>
          <a:blipFill>
            <a:blip r:embed="rId2">
              <a:alphaModFix amt="5900"/>
            </a:blip>
            <a:stretch>
              <a:fillRect l="0" t="0" r="0" b="0"/>
            </a:stretch>
          </a:blipFill>
        </p:spPr>
      </p:sp>
      <p:sp>
        <p:nvSpPr>
          <p:cNvPr name="Freeform 3" id="3"/>
          <p:cNvSpPr/>
          <p:nvPr/>
        </p:nvSpPr>
        <p:spPr>
          <a:xfrm flipH="false" flipV="false" rot="0">
            <a:off x="0" y="5172256"/>
            <a:ext cx="7729766" cy="5114744"/>
          </a:xfrm>
          <a:custGeom>
            <a:avLst/>
            <a:gdLst/>
            <a:ahLst/>
            <a:cxnLst/>
            <a:rect r="r" b="b" t="t" l="l"/>
            <a:pathLst>
              <a:path h="5114744" w="7729766">
                <a:moveTo>
                  <a:pt x="0" y="0"/>
                </a:moveTo>
                <a:lnTo>
                  <a:pt x="7729766" y="0"/>
                </a:lnTo>
                <a:lnTo>
                  <a:pt x="7729766" y="5114744"/>
                </a:lnTo>
                <a:lnTo>
                  <a:pt x="0" y="5114744"/>
                </a:lnTo>
                <a:lnTo>
                  <a:pt x="0" y="0"/>
                </a:lnTo>
                <a:close/>
              </a:path>
            </a:pathLst>
          </a:custGeom>
          <a:blipFill>
            <a:blip r:embed="rId3"/>
            <a:stretch>
              <a:fillRect l="-51073" t="0" r="0" b="-94792"/>
            </a:stretch>
          </a:blipFill>
        </p:spPr>
      </p:sp>
      <p:sp>
        <p:nvSpPr>
          <p:cNvPr name="Freeform 4" id="4"/>
          <p:cNvSpPr/>
          <p:nvPr/>
        </p:nvSpPr>
        <p:spPr>
          <a:xfrm flipH="false" flipV="false" rot="0">
            <a:off x="2985792" y="3315071"/>
            <a:ext cx="12443831" cy="3346647"/>
          </a:xfrm>
          <a:custGeom>
            <a:avLst/>
            <a:gdLst/>
            <a:ahLst/>
            <a:cxnLst/>
            <a:rect r="r" b="b" t="t" l="l"/>
            <a:pathLst>
              <a:path h="3346647" w="12443831">
                <a:moveTo>
                  <a:pt x="0" y="0"/>
                </a:moveTo>
                <a:lnTo>
                  <a:pt x="12443832" y="0"/>
                </a:lnTo>
                <a:lnTo>
                  <a:pt x="12443832" y="3346647"/>
                </a:lnTo>
                <a:lnTo>
                  <a:pt x="0" y="33466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859941" y="3535899"/>
            <a:ext cx="8869423" cy="2750506"/>
          </a:xfrm>
          <a:prstGeom prst="rect">
            <a:avLst/>
          </a:prstGeom>
        </p:spPr>
        <p:txBody>
          <a:bodyPr anchor="t" rtlCol="false" tIns="0" lIns="0" bIns="0" rIns="0">
            <a:spAutoFit/>
          </a:bodyPr>
          <a:lstStyle/>
          <a:p>
            <a:pPr algn="ctr">
              <a:lnSpc>
                <a:spcPts val="10951"/>
              </a:lnSpc>
            </a:pPr>
            <a:r>
              <a:rPr lang="en-US" b="true" sz="7964" spc="780">
                <a:solidFill>
                  <a:srgbClr val="FDFBFB"/>
                </a:solidFill>
                <a:latin typeface="League Spartan"/>
                <a:ea typeface="League Spartan"/>
                <a:cs typeface="League Spartan"/>
                <a:sym typeface="League Spartan"/>
              </a:rPr>
              <a:t>UART AND ITS INTEGRATION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11422828" y="5693883"/>
            <a:ext cx="6865172" cy="4593117"/>
          </a:xfrm>
          <a:custGeom>
            <a:avLst/>
            <a:gdLst/>
            <a:ahLst/>
            <a:cxnLst/>
            <a:rect r="r" b="b" t="t" l="l"/>
            <a:pathLst>
              <a:path h="4593117" w="6865172">
                <a:moveTo>
                  <a:pt x="0" y="0"/>
                </a:moveTo>
                <a:lnTo>
                  <a:pt x="6865172" y="0"/>
                </a:lnTo>
                <a:lnTo>
                  <a:pt x="6865172" y="4593117"/>
                </a:lnTo>
                <a:lnTo>
                  <a:pt x="0" y="4593117"/>
                </a:lnTo>
                <a:lnTo>
                  <a:pt x="0" y="0"/>
                </a:lnTo>
                <a:close/>
              </a:path>
            </a:pathLst>
          </a:custGeom>
          <a:blipFill>
            <a:blip r:embed="rId2"/>
            <a:stretch>
              <a:fillRect l="0" t="0" r="-70099" b="-116914"/>
            </a:stretch>
          </a:blipFill>
        </p:spPr>
      </p:sp>
      <p:sp>
        <p:nvSpPr>
          <p:cNvPr name="TextBox 3" id="3"/>
          <p:cNvSpPr txBox="true"/>
          <p:nvPr/>
        </p:nvSpPr>
        <p:spPr>
          <a:xfrm rot="0">
            <a:off x="815378" y="650996"/>
            <a:ext cx="12697644" cy="2356590"/>
          </a:xfrm>
          <a:prstGeom prst="rect">
            <a:avLst/>
          </a:prstGeom>
        </p:spPr>
        <p:txBody>
          <a:bodyPr anchor="t" rtlCol="false" tIns="0" lIns="0" bIns="0" rIns="0">
            <a:spAutoFit/>
          </a:bodyPr>
          <a:lstStyle/>
          <a:p>
            <a:pPr algn="l">
              <a:lnSpc>
                <a:spcPts val="6223"/>
              </a:lnSpc>
            </a:pPr>
            <a:r>
              <a:rPr lang="en-US" b="true" sz="4523" spc="443">
                <a:solidFill>
                  <a:srgbClr val="000000"/>
                </a:solidFill>
                <a:latin typeface="Georgia Pro Bold"/>
                <a:ea typeface="Georgia Pro Bold"/>
                <a:cs typeface="Georgia Pro Bold"/>
                <a:sym typeface="Georgia Pro Bold"/>
              </a:rPr>
              <a:t>INTRODUCTION TO TITLE ON CHIP NETWROK OF MANY CORE FLOATING POINT ACCELERATOR</a:t>
            </a:r>
            <a:r>
              <a:rPr lang="en-US" sz="4523" spc="443">
                <a:solidFill>
                  <a:srgbClr val="FDFBFB"/>
                </a:solidFill>
                <a:latin typeface="Georgia Pro"/>
                <a:ea typeface="Georgia Pro"/>
                <a:cs typeface="Georgia Pro"/>
                <a:sym typeface="Georgia Pro"/>
              </a:rPr>
              <a:t> </a:t>
            </a:r>
          </a:p>
        </p:txBody>
      </p:sp>
      <p:sp>
        <p:nvSpPr>
          <p:cNvPr name="TextBox 4" id="4"/>
          <p:cNvSpPr txBox="true"/>
          <p:nvPr/>
        </p:nvSpPr>
        <p:spPr>
          <a:xfrm rot="0">
            <a:off x="815378" y="4062641"/>
            <a:ext cx="16121939" cy="1983305"/>
          </a:xfrm>
          <a:prstGeom prst="rect">
            <a:avLst/>
          </a:prstGeom>
        </p:spPr>
        <p:txBody>
          <a:bodyPr anchor="t" rtlCol="false" tIns="0" lIns="0" bIns="0" rIns="0">
            <a:spAutoFit/>
          </a:bodyPr>
          <a:lstStyle/>
          <a:p>
            <a:pPr algn="l">
              <a:lnSpc>
                <a:spcPts val="3151"/>
              </a:lnSpc>
            </a:pPr>
            <a:r>
              <a:rPr lang="en-US" b="true" sz="2308" spc="226">
                <a:solidFill>
                  <a:srgbClr val="FFFFFF"/>
                </a:solidFill>
                <a:latin typeface="Open Sauce Bold"/>
                <a:ea typeface="Open Sauce Bold"/>
                <a:cs typeface="Open Sauce Bold"/>
                <a:sym typeface="Open Sauce Bold"/>
              </a:rPr>
              <a:t>ON-CHIP NETWORK</a:t>
            </a:r>
            <a:r>
              <a:rPr lang="en-US" sz="2308" spc="226">
                <a:solidFill>
                  <a:srgbClr val="FFFFFF"/>
                </a:solidFill>
                <a:latin typeface="Open Sauce"/>
                <a:ea typeface="Open Sauce"/>
                <a:cs typeface="Open Sauce"/>
                <a:sym typeface="Open Sauce"/>
              </a:rPr>
              <a:t>: AN ON-CHIP NETWORK IS AN INTERNAL COMMUNICATION STRUCTURE WITHIN A SINGLE SEMICONDUCTOR CHIP. IT INTERCONNECTS VARIOUS COMPONENTS, SUCH AS PROCESSING CORES, MEMORY UNITS, AND ACCELERATORS. THIS NETWORK ENABLES EFFICIENT DATA SHARING AND COORDINATION AMONG THESE COMPONENTS, WHICH IS CRUCIAL FOR ENHANCING PERFORMANCE IN PARALLEL PROCESSING SCENARIOS.</a:t>
            </a:r>
          </a:p>
        </p:txBody>
      </p:sp>
      <p:sp>
        <p:nvSpPr>
          <p:cNvPr name="TextBox 5" id="5"/>
          <p:cNvSpPr txBox="true"/>
          <p:nvPr/>
        </p:nvSpPr>
        <p:spPr>
          <a:xfrm rot="0">
            <a:off x="815378" y="7263041"/>
            <a:ext cx="16497462" cy="1583255"/>
          </a:xfrm>
          <a:prstGeom prst="rect">
            <a:avLst/>
          </a:prstGeom>
        </p:spPr>
        <p:txBody>
          <a:bodyPr anchor="t" rtlCol="false" tIns="0" lIns="0" bIns="0" rIns="0">
            <a:spAutoFit/>
          </a:bodyPr>
          <a:lstStyle/>
          <a:p>
            <a:pPr algn="l">
              <a:lnSpc>
                <a:spcPts val="3151"/>
              </a:lnSpc>
            </a:pPr>
            <a:r>
              <a:rPr lang="en-US" b="true" sz="2308" spc="226">
                <a:solidFill>
                  <a:srgbClr val="FFFFFF"/>
                </a:solidFill>
                <a:latin typeface="Open Sauce Bold"/>
                <a:ea typeface="Open Sauce Bold"/>
                <a:cs typeface="Open Sauce Bold"/>
                <a:sym typeface="Open Sauce Bold"/>
              </a:rPr>
              <a:t>MANY-CORE FLOATING POINT ACCELERATOR</a:t>
            </a:r>
            <a:r>
              <a:rPr lang="en-US" sz="2308" spc="226">
                <a:solidFill>
                  <a:srgbClr val="FFFFFF"/>
                </a:solidFill>
                <a:latin typeface="Open Sauce"/>
                <a:ea typeface="Open Sauce"/>
                <a:cs typeface="Open Sauce"/>
                <a:sym typeface="Open Sauce"/>
              </a:rPr>
              <a:t>: A MANY-CORE FLOATING-POINT ACCELERATOR IS A CHIP DESIGN FEATURING MULTIPLE PROCESSING CORES, EACH TAILORED FOR EXECUTING FLOATING-POINT ARITHMETIC OPERATIONS. THESE CORES ARE OPTIMIZED FOR TASKS DEMANDING HIGH NUMERICAL PRECISION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73294" y="1731074"/>
            <a:ext cx="8534210" cy="6950993"/>
            <a:chOff x="0" y="0"/>
            <a:chExt cx="8534210" cy="6950989"/>
          </a:xfrm>
        </p:grpSpPr>
        <p:sp>
          <p:nvSpPr>
            <p:cNvPr name="Freeform 3" id="3"/>
            <p:cNvSpPr/>
            <p:nvPr/>
          </p:nvSpPr>
          <p:spPr>
            <a:xfrm flipH="false" flipV="false" rot="0">
              <a:off x="63500" y="63500"/>
              <a:ext cx="1593342" cy="6823964"/>
            </a:xfrm>
            <a:custGeom>
              <a:avLst/>
              <a:gdLst/>
              <a:ahLst/>
              <a:cxnLst/>
              <a:rect r="r" b="b" t="t" l="l"/>
              <a:pathLst>
                <a:path h="6823964" w="1593342">
                  <a:moveTo>
                    <a:pt x="0" y="0"/>
                  </a:moveTo>
                  <a:lnTo>
                    <a:pt x="1593342" y="0"/>
                  </a:lnTo>
                  <a:lnTo>
                    <a:pt x="1593342" y="6823964"/>
                  </a:lnTo>
                  <a:lnTo>
                    <a:pt x="0" y="6823964"/>
                  </a:lnTo>
                  <a:close/>
                </a:path>
              </a:pathLst>
            </a:custGeom>
            <a:solidFill>
              <a:srgbClr val="043F7C"/>
            </a:solidFill>
          </p:spPr>
        </p:sp>
        <p:sp>
          <p:nvSpPr>
            <p:cNvPr name="Freeform 4" id="4"/>
            <p:cNvSpPr/>
            <p:nvPr/>
          </p:nvSpPr>
          <p:spPr>
            <a:xfrm flipH="false" flipV="false" rot="0">
              <a:off x="684149" y="753618"/>
              <a:ext cx="7786497" cy="5443855"/>
            </a:xfrm>
            <a:custGeom>
              <a:avLst/>
              <a:gdLst/>
              <a:ahLst/>
              <a:cxnLst/>
              <a:rect r="r" b="b" t="t" l="l"/>
              <a:pathLst>
                <a:path h="5443855" w="7786497">
                  <a:moveTo>
                    <a:pt x="0" y="0"/>
                  </a:moveTo>
                  <a:lnTo>
                    <a:pt x="0" y="5443855"/>
                  </a:lnTo>
                  <a:lnTo>
                    <a:pt x="7786497" y="5443855"/>
                  </a:lnTo>
                  <a:lnTo>
                    <a:pt x="7786497" y="0"/>
                  </a:lnTo>
                  <a:close/>
                </a:path>
              </a:pathLst>
            </a:custGeom>
            <a:solidFill>
              <a:srgbClr val="FDFBFB"/>
            </a:solidFill>
          </p:spPr>
        </p:sp>
      </p:grpSp>
      <p:sp>
        <p:nvSpPr>
          <p:cNvPr name="Freeform 5" id="5"/>
          <p:cNvSpPr/>
          <p:nvPr/>
        </p:nvSpPr>
        <p:spPr>
          <a:xfrm flipH="false" flipV="false" rot="0">
            <a:off x="11005499" y="2990469"/>
            <a:ext cx="6257925" cy="4305300"/>
          </a:xfrm>
          <a:custGeom>
            <a:avLst/>
            <a:gdLst/>
            <a:ahLst/>
            <a:cxnLst/>
            <a:rect r="r" b="b" t="t" l="l"/>
            <a:pathLst>
              <a:path h="4305300" w="6257925">
                <a:moveTo>
                  <a:pt x="0" y="0"/>
                </a:moveTo>
                <a:lnTo>
                  <a:pt x="6257925" y="0"/>
                </a:lnTo>
                <a:lnTo>
                  <a:pt x="6257925" y="4305300"/>
                </a:lnTo>
                <a:lnTo>
                  <a:pt x="0" y="4305300"/>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765640" y="2855481"/>
            <a:ext cx="95250" cy="95250"/>
            <a:chOff x="0" y="0"/>
            <a:chExt cx="95250" cy="95250"/>
          </a:xfrm>
        </p:grpSpPr>
        <p:sp>
          <p:nvSpPr>
            <p:cNvPr name="Freeform 7" id="7"/>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100F0D"/>
            </a:solidFill>
          </p:spPr>
        </p:sp>
      </p:grpSp>
      <p:grpSp>
        <p:nvGrpSpPr>
          <p:cNvPr name="Group 8" id="8"/>
          <p:cNvGrpSpPr>
            <a:grpSpLocks noChangeAspect="true"/>
          </p:cNvGrpSpPr>
          <p:nvPr/>
        </p:nvGrpSpPr>
        <p:grpSpPr>
          <a:xfrm rot="0">
            <a:off x="1765640" y="4803010"/>
            <a:ext cx="95250" cy="95250"/>
            <a:chOff x="0" y="0"/>
            <a:chExt cx="95250" cy="95250"/>
          </a:xfrm>
        </p:grpSpPr>
        <p:sp>
          <p:nvSpPr>
            <p:cNvPr name="Freeform 9" id="9"/>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100F0D"/>
            </a:solidFill>
          </p:spPr>
        </p:sp>
      </p:grpSp>
      <p:grpSp>
        <p:nvGrpSpPr>
          <p:cNvPr name="Group 10" id="10"/>
          <p:cNvGrpSpPr>
            <a:grpSpLocks noChangeAspect="true"/>
          </p:cNvGrpSpPr>
          <p:nvPr/>
        </p:nvGrpSpPr>
        <p:grpSpPr>
          <a:xfrm rot="0">
            <a:off x="1765640" y="5914253"/>
            <a:ext cx="95250" cy="95250"/>
            <a:chOff x="0" y="0"/>
            <a:chExt cx="95250" cy="95250"/>
          </a:xfrm>
        </p:grpSpPr>
        <p:sp>
          <p:nvSpPr>
            <p:cNvPr name="Freeform 11" id="11"/>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100F0D"/>
            </a:solidFill>
          </p:spPr>
        </p:sp>
      </p:grpSp>
      <p:sp>
        <p:nvSpPr>
          <p:cNvPr name="TextBox 12" id="12"/>
          <p:cNvSpPr txBox="true"/>
          <p:nvPr/>
        </p:nvSpPr>
        <p:spPr>
          <a:xfrm rot="0">
            <a:off x="3906993" y="259985"/>
            <a:ext cx="10683478" cy="1535982"/>
          </a:xfrm>
          <a:prstGeom prst="rect">
            <a:avLst/>
          </a:prstGeom>
        </p:spPr>
        <p:txBody>
          <a:bodyPr anchor="t" rtlCol="false" tIns="0" lIns="0" bIns="0" rIns="0">
            <a:spAutoFit/>
          </a:bodyPr>
          <a:lstStyle/>
          <a:p>
            <a:pPr algn="l">
              <a:lnSpc>
                <a:spcPts val="12492"/>
              </a:lnSpc>
            </a:pPr>
            <a:r>
              <a:rPr lang="en-US" b="true" sz="8923" spc="874">
                <a:solidFill>
                  <a:srgbClr val="FDFBFB"/>
                </a:solidFill>
                <a:latin typeface="League Spartan"/>
                <a:ea typeface="League Spartan"/>
                <a:cs typeface="League Spartan"/>
                <a:sym typeface="League Spartan"/>
              </a:rPr>
              <a:t>INTRODUCTION</a:t>
            </a:r>
          </a:p>
        </p:txBody>
      </p:sp>
      <p:sp>
        <p:nvSpPr>
          <p:cNvPr name="TextBox 13" id="13"/>
          <p:cNvSpPr txBox="true"/>
          <p:nvPr/>
        </p:nvSpPr>
        <p:spPr>
          <a:xfrm rot="0">
            <a:off x="2011661" y="2708386"/>
            <a:ext cx="6716716" cy="4719447"/>
          </a:xfrm>
          <a:prstGeom prst="rect">
            <a:avLst/>
          </a:prstGeom>
        </p:spPr>
        <p:txBody>
          <a:bodyPr anchor="t" rtlCol="false" tIns="0" lIns="0" bIns="0" rIns="0">
            <a:spAutoFit/>
          </a:bodyPr>
          <a:lstStyle/>
          <a:p>
            <a:pPr algn="l">
              <a:lnSpc>
                <a:spcPts val="3299"/>
              </a:lnSpc>
            </a:pPr>
            <a:r>
              <a:rPr lang="en-US" b="true" sz="2375">
                <a:solidFill>
                  <a:srgbClr val="100F0D"/>
                </a:solidFill>
                <a:latin typeface="Arimo Bold"/>
                <a:ea typeface="Arimo Bold"/>
                <a:cs typeface="Arimo Bold"/>
                <a:sym typeface="Arimo Bold"/>
              </a:rPr>
              <a:t>Universal Asynchronous Receiver/Transmitter (UART) is a fundamental and widely used communication protocol in embedded systems.</a:t>
            </a:r>
          </a:p>
          <a:p>
            <a:pPr algn="l">
              <a:lnSpc>
                <a:spcPts val="5938"/>
              </a:lnSpc>
            </a:pPr>
            <a:r>
              <a:rPr lang="en-US" b="true" sz="2375">
                <a:solidFill>
                  <a:srgbClr val="100F0D"/>
                </a:solidFill>
                <a:latin typeface="Arimo Bold"/>
                <a:ea typeface="Arimo Bold"/>
                <a:cs typeface="Arimo Bold"/>
                <a:sym typeface="Arimo Bold"/>
              </a:rPr>
              <a:t>It allows simultaneous reception and</a:t>
            </a:r>
          </a:p>
          <a:p>
            <a:pPr algn="l">
              <a:lnSpc>
                <a:spcPts val="1187"/>
              </a:lnSpc>
            </a:pPr>
            <a:r>
              <a:rPr lang="en-US" b="true" sz="2375">
                <a:solidFill>
                  <a:srgbClr val="100F0D"/>
                </a:solidFill>
                <a:latin typeface="Arimo Bold"/>
                <a:ea typeface="Arimo Bold"/>
                <a:cs typeface="Arimo Bold"/>
                <a:sym typeface="Arimo Bold"/>
              </a:rPr>
              <a:t>tansmission of data</a:t>
            </a:r>
          </a:p>
          <a:p>
            <a:pPr algn="l">
              <a:lnSpc>
                <a:spcPts val="5938"/>
              </a:lnSpc>
            </a:pPr>
            <a:r>
              <a:rPr lang="en-US" b="true" sz="2375">
                <a:solidFill>
                  <a:srgbClr val="100F0D"/>
                </a:solidFill>
                <a:latin typeface="Arimo Bold"/>
                <a:ea typeface="Arimo Bold"/>
                <a:cs typeface="Arimo Bold"/>
                <a:sym typeface="Arimo Bold"/>
              </a:rPr>
              <a:t>It doesn't rely on shared clock for</a:t>
            </a:r>
          </a:p>
          <a:p>
            <a:pPr algn="l">
              <a:lnSpc>
                <a:spcPts val="1187"/>
              </a:lnSpc>
            </a:pPr>
            <a:r>
              <a:rPr lang="en-US" b="true" sz="2375">
                <a:solidFill>
                  <a:srgbClr val="100F0D"/>
                </a:solidFill>
                <a:latin typeface="Arimo Bold"/>
                <a:ea typeface="Arimo Bold"/>
                <a:cs typeface="Arimo Bold"/>
                <a:sym typeface="Arimo Bold"/>
              </a:rPr>
              <a:t>synchronization instead baudrate is used</a:t>
            </a:r>
          </a:p>
          <a:p>
            <a:pPr algn="l">
              <a:lnSpc>
                <a:spcPts val="5413"/>
              </a:lnSpc>
            </a:pPr>
            <a:r>
              <a:rPr lang="en-US" b="true" sz="2375">
                <a:solidFill>
                  <a:srgbClr val="100F0D"/>
                </a:solidFill>
                <a:latin typeface="Arimo Bold"/>
                <a:ea typeface="Arimo Bold"/>
                <a:cs typeface="Arimo Bold"/>
                <a:sym typeface="Arimo Bold"/>
              </a:rPr>
              <a:t>which is same for both communicating</a:t>
            </a:r>
          </a:p>
          <a:p>
            <a:pPr algn="l">
              <a:lnSpc>
                <a:spcPts val="1187"/>
              </a:lnSpc>
            </a:pPr>
            <a:r>
              <a:rPr lang="en-US" b="true" sz="2375">
                <a:solidFill>
                  <a:srgbClr val="100F0D"/>
                </a:solidFill>
                <a:latin typeface="Arimo Bold"/>
                <a:ea typeface="Arimo Bold"/>
                <a:cs typeface="Arimo Bold"/>
                <a:sym typeface="Arimo Bold"/>
              </a:rPr>
              <a:t>devices.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422828" y="4440098"/>
            <a:ext cx="6865172" cy="5846902"/>
          </a:xfrm>
          <a:custGeom>
            <a:avLst/>
            <a:gdLst/>
            <a:ahLst/>
            <a:cxnLst/>
            <a:rect r="r" b="b" t="t" l="l"/>
            <a:pathLst>
              <a:path h="5846902" w="6865172">
                <a:moveTo>
                  <a:pt x="0" y="0"/>
                </a:moveTo>
                <a:lnTo>
                  <a:pt x="6865172" y="0"/>
                </a:lnTo>
                <a:lnTo>
                  <a:pt x="6865172" y="5846902"/>
                </a:lnTo>
                <a:lnTo>
                  <a:pt x="0" y="5846902"/>
                </a:lnTo>
                <a:lnTo>
                  <a:pt x="0" y="0"/>
                </a:lnTo>
                <a:close/>
              </a:path>
            </a:pathLst>
          </a:custGeom>
          <a:blipFill>
            <a:blip r:embed="rId2"/>
            <a:stretch>
              <a:fillRect l="0" t="0" r="-70099" b="-70400"/>
            </a:stretch>
          </a:blipFill>
        </p:spPr>
      </p:sp>
      <p:sp>
        <p:nvSpPr>
          <p:cNvPr name="Freeform 3" id="3"/>
          <p:cNvSpPr/>
          <p:nvPr/>
        </p:nvSpPr>
        <p:spPr>
          <a:xfrm flipH="false" flipV="false" rot="0">
            <a:off x="9293590" y="7180183"/>
            <a:ext cx="7962900" cy="1266825"/>
          </a:xfrm>
          <a:custGeom>
            <a:avLst/>
            <a:gdLst/>
            <a:ahLst/>
            <a:cxnLst/>
            <a:rect r="r" b="b" t="t" l="l"/>
            <a:pathLst>
              <a:path h="1266825" w="7962900">
                <a:moveTo>
                  <a:pt x="0" y="0"/>
                </a:moveTo>
                <a:lnTo>
                  <a:pt x="7962900" y="0"/>
                </a:lnTo>
                <a:lnTo>
                  <a:pt x="7962900" y="1266825"/>
                </a:lnTo>
                <a:lnTo>
                  <a:pt x="0" y="1266825"/>
                </a:lnTo>
                <a:lnTo>
                  <a:pt x="0" y="0"/>
                </a:lnTo>
                <a:close/>
              </a:path>
            </a:pathLst>
          </a:custGeom>
          <a:blipFill>
            <a:blip r:embed="rId3"/>
            <a:stretch>
              <a:fillRect l="0" t="-23943" r="0" b="-116"/>
            </a:stretch>
          </a:blipFill>
        </p:spPr>
      </p:sp>
      <p:sp>
        <p:nvSpPr>
          <p:cNvPr name="Freeform 4" id="4"/>
          <p:cNvSpPr/>
          <p:nvPr/>
        </p:nvSpPr>
        <p:spPr>
          <a:xfrm flipH="false" flipV="false" rot="0">
            <a:off x="0" y="0"/>
            <a:ext cx="5841178" cy="4980261"/>
          </a:xfrm>
          <a:custGeom>
            <a:avLst/>
            <a:gdLst/>
            <a:ahLst/>
            <a:cxnLst/>
            <a:rect r="r" b="b" t="t" l="l"/>
            <a:pathLst>
              <a:path h="4980261" w="5841178">
                <a:moveTo>
                  <a:pt x="0" y="0"/>
                </a:moveTo>
                <a:lnTo>
                  <a:pt x="5841178" y="0"/>
                </a:lnTo>
                <a:lnTo>
                  <a:pt x="5841178" y="4980261"/>
                </a:lnTo>
                <a:lnTo>
                  <a:pt x="0" y="4980261"/>
                </a:lnTo>
                <a:lnTo>
                  <a:pt x="0" y="0"/>
                </a:lnTo>
                <a:close/>
              </a:path>
            </a:pathLst>
          </a:custGeom>
          <a:blipFill>
            <a:blip r:embed="rId2"/>
            <a:stretch>
              <a:fillRect l="-99919" t="-100052" r="0" b="0"/>
            </a:stretch>
          </a:blipFill>
        </p:spPr>
      </p:sp>
      <p:sp>
        <p:nvSpPr>
          <p:cNvPr name="Freeform 5" id="5"/>
          <p:cNvSpPr/>
          <p:nvPr/>
        </p:nvSpPr>
        <p:spPr>
          <a:xfrm flipH="false" flipV="false" rot="0">
            <a:off x="965197" y="1631366"/>
            <a:ext cx="6051547" cy="2195008"/>
          </a:xfrm>
          <a:custGeom>
            <a:avLst/>
            <a:gdLst/>
            <a:ahLst/>
            <a:cxnLst/>
            <a:rect r="r" b="b" t="t" l="l"/>
            <a:pathLst>
              <a:path h="2195008" w="6051547">
                <a:moveTo>
                  <a:pt x="0" y="0"/>
                </a:moveTo>
                <a:lnTo>
                  <a:pt x="6051547" y="0"/>
                </a:lnTo>
                <a:lnTo>
                  <a:pt x="6051547" y="2195007"/>
                </a:lnTo>
                <a:lnTo>
                  <a:pt x="0" y="21950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444130" y="758409"/>
            <a:ext cx="10839450" cy="5819775"/>
          </a:xfrm>
          <a:custGeom>
            <a:avLst/>
            <a:gdLst/>
            <a:ahLst/>
            <a:cxnLst/>
            <a:rect r="r" b="b" t="t" l="l"/>
            <a:pathLst>
              <a:path h="5819775" w="10839450">
                <a:moveTo>
                  <a:pt x="0" y="0"/>
                </a:moveTo>
                <a:lnTo>
                  <a:pt x="10839450" y="0"/>
                </a:lnTo>
                <a:lnTo>
                  <a:pt x="10839450" y="5819775"/>
                </a:lnTo>
                <a:lnTo>
                  <a:pt x="0" y="5819775"/>
                </a:lnTo>
                <a:lnTo>
                  <a:pt x="0" y="0"/>
                </a:lnTo>
                <a:close/>
              </a:path>
            </a:pathLst>
          </a:custGeom>
          <a:blipFill>
            <a:blip r:embed="rId6"/>
            <a:stretch>
              <a:fillRect l="0" t="0" r="0" b="0"/>
            </a:stretch>
          </a:blipFill>
        </p:spPr>
      </p:sp>
      <p:grpSp>
        <p:nvGrpSpPr>
          <p:cNvPr name="Group 7" id="7"/>
          <p:cNvGrpSpPr>
            <a:grpSpLocks noChangeAspect="true"/>
          </p:cNvGrpSpPr>
          <p:nvPr/>
        </p:nvGrpSpPr>
        <p:grpSpPr>
          <a:xfrm rot="0">
            <a:off x="685924" y="5133156"/>
            <a:ext cx="95250" cy="95250"/>
            <a:chOff x="0" y="0"/>
            <a:chExt cx="95250" cy="95250"/>
          </a:xfrm>
        </p:grpSpPr>
        <p:sp>
          <p:nvSpPr>
            <p:cNvPr name="Freeform 8" id="8"/>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00297C"/>
            </a:solidFill>
          </p:spPr>
        </p:sp>
      </p:grpSp>
      <p:grpSp>
        <p:nvGrpSpPr>
          <p:cNvPr name="Group 9" id="9"/>
          <p:cNvGrpSpPr>
            <a:grpSpLocks noChangeAspect="true"/>
          </p:cNvGrpSpPr>
          <p:nvPr/>
        </p:nvGrpSpPr>
        <p:grpSpPr>
          <a:xfrm rot="0">
            <a:off x="685924" y="6047242"/>
            <a:ext cx="95250" cy="95250"/>
            <a:chOff x="0" y="0"/>
            <a:chExt cx="95250" cy="95250"/>
          </a:xfrm>
        </p:grpSpPr>
        <p:sp>
          <p:nvSpPr>
            <p:cNvPr name="Freeform 10" id="10"/>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00297C"/>
            </a:solidFill>
          </p:spPr>
        </p:sp>
      </p:grpSp>
      <p:grpSp>
        <p:nvGrpSpPr>
          <p:cNvPr name="Group 11" id="11"/>
          <p:cNvGrpSpPr>
            <a:grpSpLocks noChangeAspect="true"/>
          </p:cNvGrpSpPr>
          <p:nvPr/>
        </p:nvGrpSpPr>
        <p:grpSpPr>
          <a:xfrm rot="0">
            <a:off x="685924" y="6959927"/>
            <a:ext cx="95250" cy="95250"/>
            <a:chOff x="0" y="0"/>
            <a:chExt cx="95250" cy="95250"/>
          </a:xfrm>
        </p:grpSpPr>
        <p:sp>
          <p:nvSpPr>
            <p:cNvPr name="Freeform 12" id="12"/>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00297C"/>
            </a:solidFill>
          </p:spPr>
        </p:sp>
      </p:grpSp>
      <p:grpSp>
        <p:nvGrpSpPr>
          <p:cNvPr name="Group 13" id="13"/>
          <p:cNvGrpSpPr>
            <a:grpSpLocks noChangeAspect="true"/>
          </p:cNvGrpSpPr>
          <p:nvPr/>
        </p:nvGrpSpPr>
        <p:grpSpPr>
          <a:xfrm rot="0">
            <a:off x="685924" y="7463038"/>
            <a:ext cx="95250" cy="95250"/>
            <a:chOff x="0" y="0"/>
            <a:chExt cx="95250" cy="95250"/>
          </a:xfrm>
        </p:grpSpPr>
        <p:sp>
          <p:nvSpPr>
            <p:cNvPr name="Freeform 14" id="14"/>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00297C"/>
            </a:solidFill>
          </p:spPr>
        </p:sp>
      </p:grpSp>
      <p:grpSp>
        <p:nvGrpSpPr>
          <p:cNvPr name="Group 15" id="15"/>
          <p:cNvGrpSpPr>
            <a:grpSpLocks noChangeAspect="true"/>
          </p:cNvGrpSpPr>
          <p:nvPr/>
        </p:nvGrpSpPr>
        <p:grpSpPr>
          <a:xfrm rot="0">
            <a:off x="685924" y="7965405"/>
            <a:ext cx="95250" cy="95250"/>
            <a:chOff x="0" y="0"/>
            <a:chExt cx="95250" cy="95250"/>
          </a:xfrm>
        </p:grpSpPr>
        <p:sp>
          <p:nvSpPr>
            <p:cNvPr name="Freeform 16" id="16"/>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00297C"/>
            </a:solidFill>
          </p:spPr>
        </p:sp>
      </p:grpSp>
      <p:sp>
        <p:nvSpPr>
          <p:cNvPr name="TextBox 17" id="17"/>
          <p:cNvSpPr txBox="true"/>
          <p:nvPr/>
        </p:nvSpPr>
        <p:spPr>
          <a:xfrm rot="0">
            <a:off x="1717586" y="2300640"/>
            <a:ext cx="4637703" cy="773240"/>
          </a:xfrm>
          <a:prstGeom prst="rect">
            <a:avLst/>
          </a:prstGeom>
        </p:spPr>
        <p:txBody>
          <a:bodyPr anchor="t" rtlCol="false" tIns="0" lIns="0" bIns="0" rIns="0">
            <a:spAutoFit/>
          </a:bodyPr>
          <a:lstStyle/>
          <a:p>
            <a:pPr algn="l">
              <a:lnSpc>
                <a:spcPts val="6250"/>
              </a:lnSpc>
            </a:pPr>
            <a:r>
              <a:rPr lang="en-US" b="true" sz="4464" spc="437">
                <a:solidFill>
                  <a:srgbClr val="FDFBFB"/>
                </a:solidFill>
                <a:latin typeface="League Spartan"/>
                <a:ea typeface="League Spartan"/>
                <a:cs typeface="League Spartan"/>
                <a:sym typeface="League Spartan"/>
              </a:rPr>
              <a:t>DESCRIPTION</a:t>
            </a:r>
          </a:p>
        </p:txBody>
      </p:sp>
      <p:sp>
        <p:nvSpPr>
          <p:cNvPr name="TextBox 18" id="18"/>
          <p:cNvSpPr txBox="true"/>
          <p:nvPr/>
        </p:nvSpPr>
        <p:spPr>
          <a:xfrm rot="0">
            <a:off x="931488" y="4972431"/>
            <a:ext cx="7219121" cy="3680060"/>
          </a:xfrm>
          <a:prstGeom prst="rect">
            <a:avLst/>
          </a:prstGeom>
        </p:spPr>
        <p:txBody>
          <a:bodyPr anchor="t" rtlCol="false" tIns="0" lIns="0" bIns="0" rIns="0">
            <a:spAutoFit/>
          </a:bodyPr>
          <a:lstStyle/>
          <a:p>
            <a:pPr algn="l">
              <a:lnSpc>
                <a:spcPts val="3374"/>
              </a:lnSpc>
            </a:pPr>
            <a:r>
              <a:rPr lang="en-US" b="true" sz="2417">
                <a:solidFill>
                  <a:srgbClr val="00297C"/>
                </a:solidFill>
                <a:latin typeface="Arimo Bold"/>
                <a:ea typeface="Arimo Bold"/>
                <a:cs typeface="Arimo Bold"/>
                <a:sym typeface="Arimo Bold"/>
              </a:rPr>
              <a:t>Configuration module has 3 registers. Control, Write Data and Read Data Registers. </a:t>
            </a:r>
          </a:p>
          <a:p>
            <a:pPr algn="l">
              <a:lnSpc>
                <a:spcPts val="4268"/>
              </a:lnSpc>
            </a:pPr>
            <a:r>
              <a:rPr lang="en-US" b="true" sz="2417">
                <a:solidFill>
                  <a:srgbClr val="00297C"/>
                </a:solidFill>
                <a:latin typeface="Arimo Bold"/>
                <a:ea typeface="Arimo Bold"/>
                <a:cs typeface="Arimo Bold"/>
                <a:sym typeface="Arimo Bold"/>
              </a:rPr>
              <a:t>Baudrate Generator deals with the baudrate</a:t>
            </a:r>
          </a:p>
          <a:p>
            <a:pPr algn="l">
              <a:lnSpc>
                <a:spcPts val="2480"/>
              </a:lnSpc>
            </a:pPr>
            <a:r>
              <a:rPr lang="en-US" b="true" sz="2417">
                <a:solidFill>
                  <a:srgbClr val="00297C"/>
                </a:solidFill>
                <a:latin typeface="Arimo Bold"/>
                <a:ea typeface="Arimo Bold"/>
                <a:cs typeface="Arimo Bold"/>
                <a:sym typeface="Arimo Bold"/>
              </a:rPr>
              <a:t>configurations.</a:t>
            </a:r>
          </a:p>
          <a:p>
            <a:pPr algn="l">
              <a:lnSpc>
                <a:spcPts val="5143"/>
              </a:lnSpc>
            </a:pPr>
            <a:r>
              <a:rPr lang="en-US" b="true" sz="2417">
                <a:solidFill>
                  <a:srgbClr val="00297C"/>
                </a:solidFill>
                <a:latin typeface="Arimo Bold"/>
                <a:ea typeface="Arimo Bold"/>
                <a:cs typeface="Arimo Bold"/>
                <a:sym typeface="Arimo Bold"/>
              </a:rPr>
              <a:t>TX FIFO is used to store data to be transmitted</a:t>
            </a:r>
          </a:p>
          <a:p>
            <a:pPr algn="l">
              <a:lnSpc>
                <a:spcPts val="2779"/>
              </a:lnSpc>
            </a:pPr>
            <a:r>
              <a:rPr lang="en-US" b="true" sz="2417">
                <a:solidFill>
                  <a:srgbClr val="00297C"/>
                </a:solidFill>
                <a:latin typeface="Arimo Bold"/>
                <a:ea typeface="Arimo Bold"/>
                <a:cs typeface="Arimo Bold"/>
                <a:sym typeface="Arimo Bold"/>
              </a:rPr>
              <a:t>RX FIFO is used to store received data.</a:t>
            </a:r>
          </a:p>
          <a:p>
            <a:pPr algn="l">
              <a:lnSpc>
                <a:spcPts val="5131"/>
              </a:lnSpc>
            </a:pPr>
            <a:r>
              <a:rPr lang="en-US" b="true" sz="2417">
                <a:solidFill>
                  <a:srgbClr val="00297C"/>
                </a:solidFill>
                <a:latin typeface="Arimo Bold"/>
                <a:ea typeface="Arimo Bold"/>
                <a:cs typeface="Arimo Bold"/>
                <a:sym typeface="Arimo Bold"/>
              </a:rPr>
              <a:t>TX and RX Agents are responsible for accessing</a:t>
            </a:r>
          </a:p>
          <a:p>
            <a:pPr algn="l">
              <a:lnSpc>
                <a:spcPts val="1619"/>
              </a:lnSpc>
            </a:pPr>
            <a:r>
              <a:rPr lang="en-US" b="true" sz="2417">
                <a:solidFill>
                  <a:srgbClr val="00297C"/>
                </a:solidFill>
                <a:latin typeface="Arimo Bold"/>
                <a:ea typeface="Arimo Bold"/>
                <a:cs typeface="Arimo Bold"/>
                <a:sym typeface="Arimo Bold"/>
              </a:rPr>
              <a:t>the data in the FIFOs.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250" t="-70500" r="-479" b="-28573"/>
            </a:stretch>
          </a:blipFill>
        </p:spPr>
      </p:sp>
      <p:grpSp>
        <p:nvGrpSpPr>
          <p:cNvPr name="Group 3" id="3"/>
          <p:cNvGrpSpPr>
            <a:grpSpLocks noChangeAspect="true"/>
          </p:cNvGrpSpPr>
          <p:nvPr/>
        </p:nvGrpSpPr>
        <p:grpSpPr>
          <a:xfrm rot="0">
            <a:off x="0" y="0"/>
            <a:ext cx="6758445" cy="10287000"/>
            <a:chOff x="0" y="0"/>
            <a:chExt cx="6758445" cy="10287000"/>
          </a:xfrm>
        </p:grpSpPr>
        <p:sp>
          <p:nvSpPr>
            <p:cNvPr name="Freeform 4" id="4"/>
            <p:cNvSpPr/>
            <p:nvPr/>
          </p:nvSpPr>
          <p:spPr>
            <a:xfrm flipH="false" flipV="false" rot="0">
              <a:off x="0" y="0"/>
              <a:ext cx="6758432" cy="10287000"/>
            </a:xfrm>
            <a:custGeom>
              <a:avLst/>
              <a:gdLst/>
              <a:ahLst/>
              <a:cxnLst/>
              <a:rect r="r" b="b" t="t" l="l"/>
              <a:pathLst>
                <a:path h="10287000" w="6758432">
                  <a:moveTo>
                    <a:pt x="0" y="0"/>
                  </a:moveTo>
                  <a:lnTo>
                    <a:pt x="0" y="10287000"/>
                  </a:lnTo>
                  <a:lnTo>
                    <a:pt x="6758432" y="10287000"/>
                  </a:lnTo>
                  <a:lnTo>
                    <a:pt x="6758432" y="0"/>
                  </a:lnTo>
                  <a:close/>
                </a:path>
              </a:pathLst>
            </a:custGeom>
            <a:solidFill>
              <a:srgbClr val="FFFFFF"/>
            </a:solidFill>
          </p:spPr>
        </p:sp>
      </p:grpSp>
      <p:sp>
        <p:nvSpPr>
          <p:cNvPr name="Freeform 5" id="5"/>
          <p:cNvSpPr/>
          <p:nvPr/>
        </p:nvSpPr>
        <p:spPr>
          <a:xfrm flipH="false" flipV="false" rot="0">
            <a:off x="1441456" y="5502316"/>
            <a:ext cx="15401925" cy="4124325"/>
          </a:xfrm>
          <a:custGeom>
            <a:avLst/>
            <a:gdLst/>
            <a:ahLst/>
            <a:cxnLst/>
            <a:rect r="r" b="b" t="t" l="l"/>
            <a:pathLst>
              <a:path h="4124325" w="15401925">
                <a:moveTo>
                  <a:pt x="0" y="0"/>
                </a:moveTo>
                <a:lnTo>
                  <a:pt x="15401925" y="0"/>
                </a:lnTo>
                <a:lnTo>
                  <a:pt x="15401925" y="4124325"/>
                </a:lnTo>
                <a:lnTo>
                  <a:pt x="0" y="4124325"/>
                </a:lnTo>
                <a:lnTo>
                  <a:pt x="0" y="0"/>
                </a:lnTo>
                <a:close/>
              </a:path>
            </a:pathLst>
          </a:custGeom>
          <a:blipFill>
            <a:blip r:embed="rId3"/>
            <a:stretch>
              <a:fillRect l="0" t="-12720" r="0" b="-12683"/>
            </a:stretch>
          </a:blipFill>
        </p:spPr>
      </p:sp>
      <p:grpSp>
        <p:nvGrpSpPr>
          <p:cNvPr name="Group 6" id="6"/>
          <p:cNvGrpSpPr>
            <a:grpSpLocks noChangeAspect="true"/>
          </p:cNvGrpSpPr>
          <p:nvPr/>
        </p:nvGrpSpPr>
        <p:grpSpPr>
          <a:xfrm rot="0">
            <a:off x="578577" y="2226754"/>
            <a:ext cx="85725" cy="85725"/>
            <a:chOff x="0" y="0"/>
            <a:chExt cx="85725" cy="85725"/>
          </a:xfrm>
        </p:grpSpPr>
        <p:sp>
          <p:nvSpPr>
            <p:cNvPr name="Freeform 7" id="7"/>
            <p:cNvSpPr/>
            <p:nvPr/>
          </p:nvSpPr>
          <p:spPr>
            <a:xfrm flipH="false" flipV="false" rot="0">
              <a:off x="0" y="0"/>
              <a:ext cx="85725" cy="85725"/>
            </a:xfrm>
            <a:custGeom>
              <a:avLst/>
              <a:gdLst/>
              <a:ahLst/>
              <a:cxnLst/>
              <a:rect r="r" b="b" t="t" l="l"/>
              <a:pathLst>
                <a:path h="85725" w="85725">
                  <a:moveTo>
                    <a:pt x="85725" y="42926"/>
                  </a:moveTo>
                  <a:cubicBezTo>
                    <a:pt x="85725" y="48641"/>
                    <a:pt x="84582" y="54102"/>
                    <a:pt x="82423" y="59309"/>
                  </a:cubicBezTo>
                  <a:cubicBezTo>
                    <a:pt x="80264" y="64516"/>
                    <a:pt x="77089" y="69215"/>
                    <a:pt x="73152" y="73152"/>
                  </a:cubicBezTo>
                  <a:cubicBezTo>
                    <a:pt x="69215" y="77089"/>
                    <a:pt x="64516" y="80264"/>
                    <a:pt x="59309" y="82423"/>
                  </a:cubicBezTo>
                  <a:cubicBezTo>
                    <a:pt x="54102" y="84582"/>
                    <a:pt x="48641" y="85725"/>
                    <a:pt x="42926" y="85725"/>
                  </a:cubicBezTo>
                  <a:cubicBezTo>
                    <a:pt x="37211" y="85725"/>
                    <a:pt x="31750" y="84582"/>
                    <a:pt x="26543" y="82423"/>
                  </a:cubicBezTo>
                  <a:cubicBezTo>
                    <a:pt x="21336" y="80264"/>
                    <a:pt x="16510" y="77216"/>
                    <a:pt x="12573" y="73152"/>
                  </a:cubicBezTo>
                  <a:cubicBezTo>
                    <a:pt x="8636" y="69088"/>
                    <a:pt x="5461" y="64516"/>
                    <a:pt x="3302" y="59309"/>
                  </a:cubicBezTo>
                  <a:cubicBezTo>
                    <a:pt x="1143" y="54102"/>
                    <a:pt x="0" y="48514"/>
                    <a:pt x="0" y="42926"/>
                  </a:cubicBezTo>
                  <a:cubicBezTo>
                    <a:pt x="0" y="37338"/>
                    <a:pt x="1143" y="31750"/>
                    <a:pt x="3302" y="26416"/>
                  </a:cubicBezTo>
                  <a:cubicBezTo>
                    <a:pt x="5461" y="21082"/>
                    <a:pt x="8509" y="16510"/>
                    <a:pt x="12573" y="12573"/>
                  </a:cubicBezTo>
                  <a:cubicBezTo>
                    <a:pt x="16637" y="8636"/>
                    <a:pt x="21209" y="5461"/>
                    <a:pt x="26416" y="3302"/>
                  </a:cubicBezTo>
                  <a:cubicBezTo>
                    <a:pt x="31623" y="1143"/>
                    <a:pt x="37211" y="0"/>
                    <a:pt x="42926" y="0"/>
                  </a:cubicBezTo>
                  <a:cubicBezTo>
                    <a:pt x="48641" y="0"/>
                    <a:pt x="54102" y="1143"/>
                    <a:pt x="59309" y="3302"/>
                  </a:cubicBezTo>
                  <a:cubicBezTo>
                    <a:pt x="64516" y="5461"/>
                    <a:pt x="69215" y="8636"/>
                    <a:pt x="73152" y="12573"/>
                  </a:cubicBezTo>
                  <a:cubicBezTo>
                    <a:pt x="77089" y="16510"/>
                    <a:pt x="80264" y="21209"/>
                    <a:pt x="82423" y="26416"/>
                  </a:cubicBezTo>
                  <a:cubicBezTo>
                    <a:pt x="84582" y="31623"/>
                    <a:pt x="85725" y="37084"/>
                    <a:pt x="85725" y="42799"/>
                  </a:cubicBezTo>
                  <a:close/>
                </a:path>
              </a:pathLst>
            </a:custGeom>
            <a:solidFill>
              <a:srgbClr val="00297C"/>
            </a:solidFill>
          </p:spPr>
        </p:sp>
      </p:grpSp>
      <p:grpSp>
        <p:nvGrpSpPr>
          <p:cNvPr name="Group 8" id="8"/>
          <p:cNvGrpSpPr>
            <a:grpSpLocks noChangeAspect="true"/>
          </p:cNvGrpSpPr>
          <p:nvPr/>
        </p:nvGrpSpPr>
        <p:grpSpPr>
          <a:xfrm rot="0">
            <a:off x="578577" y="4151633"/>
            <a:ext cx="85725" cy="85725"/>
            <a:chOff x="0" y="0"/>
            <a:chExt cx="85725" cy="85725"/>
          </a:xfrm>
        </p:grpSpPr>
        <p:sp>
          <p:nvSpPr>
            <p:cNvPr name="Freeform 9" id="9"/>
            <p:cNvSpPr/>
            <p:nvPr/>
          </p:nvSpPr>
          <p:spPr>
            <a:xfrm flipH="false" flipV="false" rot="0">
              <a:off x="0" y="0"/>
              <a:ext cx="85725" cy="85725"/>
            </a:xfrm>
            <a:custGeom>
              <a:avLst/>
              <a:gdLst/>
              <a:ahLst/>
              <a:cxnLst/>
              <a:rect r="r" b="b" t="t" l="l"/>
              <a:pathLst>
                <a:path h="85725" w="85725">
                  <a:moveTo>
                    <a:pt x="85725" y="42926"/>
                  </a:moveTo>
                  <a:cubicBezTo>
                    <a:pt x="85725" y="48641"/>
                    <a:pt x="84582" y="54102"/>
                    <a:pt x="82423" y="59309"/>
                  </a:cubicBezTo>
                  <a:cubicBezTo>
                    <a:pt x="80264" y="64516"/>
                    <a:pt x="77089" y="69215"/>
                    <a:pt x="73152" y="73152"/>
                  </a:cubicBezTo>
                  <a:cubicBezTo>
                    <a:pt x="69215" y="77089"/>
                    <a:pt x="64516" y="80264"/>
                    <a:pt x="59309" y="82423"/>
                  </a:cubicBezTo>
                  <a:cubicBezTo>
                    <a:pt x="54102" y="84582"/>
                    <a:pt x="48641" y="85725"/>
                    <a:pt x="42926" y="85725"/>
                  </a:cubicBezTo>
                  <a:cubicBezTo>
                    <a:pt x="37211" y="85725"/>
                    <a:pt x="31750" y="84582"/>
                    <a:pt x="26543" y="82423"/>
                  </a:cubicBezTo>
                  <a:cubicBezTo>
                    <a:pt x="21336" y="80264"/>
                    <a:pt x="16510" y="77216"/>
                    <a:pt x="12573" y="73152"/>
                  </a:cubicBezTo>
                  <a:cubicBezTo>
                    <a:pt x="8636" y="69088"/>
                    <a:pt x="5461" y="64516"/>
                    <a:pt x="3302" y="59309"/>
                  </a:cubicBezTo>
                  <a:cubicBezTo>
                    <a:pt x="1143" y="54102"/>
                    <a:pt x="0" y="48514"/>
                    <a:pt x="0" y="42926"/>
                  </a:cubicBezTo>
                  <a:cubicBezTo>
                    <a:pt x="0" y="37338"/>
                    <a:pt x="1143" y="31750"/>
                    <a:pt x="3302" y="26416"/>
                  </a:cubicBezTo>
                  <a:cubicBezTo>
                    <a:pt x="5461" y="21082"/>
                    <a:pt x="8509" y="16510"/>
                    <a:pt x="12573" y="12573"/>
                  </a:cubicBezTo>
                  <a:cubicBezTo>
                    <a:pt x="16637" y="8636"/>
                    <a:pt x="21209" y="5461"/>
                    <a:pt x="26416" y="3302"/>
                  </a:cubicBezTo>
                  <a:cubicBezTo>
                    <a:pt x="31623" y="1143"/>
                    <a:pt x="37211" y="0"/>
                    <a:pt x="42926" y="0"/>
                  </a:cubicBezTo>
                  <a:cubicBezTo>
                    <a:pt x="48641" y="0"/>
                    <a:pt x="54102" y="1143"/>
                    <a:pt x="59309" y="3302"/>
                  </a:cubicBezTo>
                  <a:cubicBezTo>
                    <a:pt x="64516" y="5461"/>
                    <a:pt x="69215" y="8636"/>
                    <a:pt x="73152" y="12573"/>
                  </a:cubicBezTo>
                  <a:cubicBezTo>
                    <a:pt x="77089" y="16510"/>
                    <a:pt x="80264" y="21209"/>
                    <a:pt x="82423" y="26416"/>
                  </a:cubicBezTo>
                  <a:cubicBezTo>
                    <a:pt x="84582" y="31623"/>
                    <a:pt x="85725" y="37084"/>
                    <a:pt x="85725" y="42799"/>
                  </a:cubicBezTo>
                  <a:close/>
                </a:path>
              </a:pathLst>
            </a:custGeom>
            <a:solidFill>
              <a:srgbClr val="00297C"/>
            </a:solidFill>
          </p:spPr>
        </p:sp>
      </p:grpSp>
      <p:sp>
        <p:nvSpPr>
          <p:cNvPr name="Freeform 10" id="10"/>
          <p:cNvSpPr/>
          <p:nvPr/>
        </p:nvSpPr>
        <p:spPr>
          <a:xfrm flipH="false" flipV="false" rot="0">
            <a:off x="1560967" y="689105"/>
            <a:ext cx="3084033" cy="1031872"/>
          </a:xfrm>
          <a:custGeom>
            <a:avLst/>
            <a:gdLst/>
            <a:ahLst/>
            <a:cxnLst/>
            <a:rect r="r" b="b" t="t" l="l"/>
            <a:pathLst>
              <a:path h="1031872" w="3084033">
                <a:moveTo>
                  <a:pt x="0" y="0"/>
                </a:moveTo>
                <a:lnTo>
                  <a:pt x="3084033" y="0"/>
                </a:lnTo>
                <a:lnTo>
                  <a:pt x="3084033" y="1031872"/>
                </a:lnTo>
                <a:lnTo>
                  <a:pt x="0" y="10318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6715125" y="2797397"/>
            <a:ext cx="1890074" cy="2868216"/>
          </a:xfrm>
          <a:custGeom>
            <a:avLst/>
            <a:gdLst/>
            <a:ahLst/>
            <a:cxnLst/>
            <a:rect r="r" b="b" t="t" l="l"/>
            <a:pathLst>
              <a:path h="2868216" w="1890074">
                <a:moveTo>
                  <a:pt x="0" y="0"/>
                </a:moveTo>
                <a:lnTo>
                  <a:pt x="1890074" y="0"/>
                </a:lnTo>
                <a:lnTo>
                  <a:pt x="1890074" y="2868216"/>
                </a:lnTo>
                <a:lnTo>
                  <a:pt x="0" y="28682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8767448" y="2797397"/>
            <a:ext cx="1890074" cy="2868216"/>
          </a:xfrm>
          <a:custGeom>
            <a:avLst/>
            <a:gdLst/>
            <a:ahLst/>
            <a:cxnLst/>
            <a:rect r="r" b="b" t="t" l="l"/>
            <a:pathLst>
              <a:path h="2868216" w="1890074">
                <a:moveTo>
                  <a:pt x="0" y="0"/>
                </a:moveTo>
                <a:lnTo>
                  <a:pt x="1890074" y="0"/>
                </a:lnTo>
                <a:lnTo>
                  <a:pt x="1890074" y="2868216"/>
                </a:lnTo>
                <a:lnTo>
                  <a:pt x="0" y="2868216"/>
                </a:lnTo>
                <a:lnTo>
                  <a:pt x="0" y="0"/>
                </a:lnTo>
                <a:close/>
              </a:path>
            </a:pathLst>
          </a:custGeom>
          <a:blipFill>
            <a:blip r:embed="rId6">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0817647" y="2797397"/>
            <a:ext cx="1890074" cy="2868216"/>
          </a:xfrm>
          <a:custGeom>
            <a:avLst/>
            <a:gdLst/>
            <a:ahLst/>
            <a:cxnLst/>
            <a:rect r="r" b="b" t="t" l="l"/>
            <a:pathLst>
              <a:path h="2868216" w="1890074">
                <a:moveTo>
                  <a:pt x="0" y="0"/>
                </a:moveTo>
                <a:lnTo>
                  <a:pt x="1890075" y="0"/>
                </a:lnTo>
                <a:lnTo>
                  <a:pt x="1890075" y="2868216"/>
                </a:lnTo>
                <a:lnTo>
                  <a:pt x="0" y="2868216"/>
                </a:lnTo>
                <a:lnTo>
                  <a:pt x="0" y="0"/>
                </a:lnTo>
                <a:close/>
              </a:path>
            </a:pathLst>
          </a:custGeom>
          <a:blipFill>
            <a:blip r:embed="rId6">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2867846" y="2797397"/>
            <a:ext cx="1890074" cy="2868216"/>
          </a:xfrm>
          <a:custGeom>
            <a:avLst/>
            <a:gdLst/>
            <a:ahLst/>
            <a:cxnLst/>
            <a:rect r="r" b="b" t="t" l="l"/>
            <a:pathLst>
              <a:path h="2868216" w="1890074">
                <a:moveTo>
                  <a:pt x="0" y="0"/>
                </a:moveTo>
                <a:lnTo>
                  <a:pt x="1890075" y="0"/>
                </a:lnTo>
                <a:lnTo>
                  <a:pt x="1890075" y="2868216"/>
                </a:lnTo>
                <a:lnTo>
                  <a:pt x="0" y="2868216"/>
                </a:lnTo>
                <a:lnTo>
                  <a:pt x="0" y="0"/>
                </a:lnTo>
                <a:close/>
              </a:path>
            </a:pathLst>
          </a:custGeom>
          <a:blipFill>
            <a:blip r:embed="rId6">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4918045" y="2797397"/>
            <a:ext cx="1890074" cy="2868216"/>
          </a:xfrm>
          <a:custGeom>
            <a:avLst/>
            <a:gdLst/>
            <a:ahLst/>
            <a:cxnLst/>
            <a:rect r="r" b="b" t="t" l="l"/>
            <a:pathLst>
              <a:path h="2868216" w="1890074">
                <a:moveTo>
                  <a:pt x="0" y="0"/>
                </a:moveTo>
                <a:lnTo>
                  <a:pt x="1890075" y="0"/>
                </a:lnTo>
                <a:lnTo>
                  <a:pt x="1890075" y="2868216"/>
                </a:lnTo>
                <a:lnTo>
                  <a:pt x="0" y="2868216"/>
                </a:lnTo>
                <a:lnTo>
                  <a:pt x="0" y="0"/>
                </a:lnTo>
                <a:close/>
              </a:path>
            </a:pathLst>
          </a:custGeom>
          <a:blipFill>
            <a:blip r:embed="rId6">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812082" y="2056752"/>
            <a:ext cx="5287118" cy="3157795"/>
          </a:xfrm>
          <a:prstGeom prst="rect">
            <a:avLst/>
          </a:prstGeom>
        </p:spPr>
        <p:txBody>
          <a:bodyPr anchor="t" rtlCol="false" tIns="0" lIns="0" bIns="0" rIns="0">
            <a:spAutoFit/>
          </a:bodyPr>
          <a:lstStyle/>
          <a:p>
            <a:pPr algn="l">
              <a:lnSpc>
                <a:spcPts val="3225"/>
              </a:lnSpc>
            </a:pPr>
            <a:r>
              <a:rPr lang="en-US" b="true" sz="2317">
                <a:solidFill>
                  <a:srgbClr val="00297C"/>
                </a:solidFill>
                <a:latin typeface="Arimo Bold"/>
                <a:ea typeface="Arimo Bold"/>
                <a:cs typeface="Arimo Bold"/>
                <a:sym typeface="Arimo Bold"/>
              </a:rPr>
              <a:t>The test scenario, data transmission, reception, and register values are monitored and verified against the expected results</a:t>
            </a:r>
          </a:p>
          <a:p>
            <a:pPr algn="l">
              <a:lnSpc>
                <a:spcPts val="5793"/>
              </a:lnSpc>
            </a:pPr>
            <a:r>
              <a:rPr lang="en-US" b="true" sz="2317">
                <a:solidFill>
                  <a:srgbClr val="00297C"/>
                </a:solidFill>
                <a:latin typeface="Arimo Bold"/>
                <a:ea typeface="Arimo Bold"/>
                <a:cs typeface="Arimo Bold"/>
                <a:sym typeface="Arimo Bold"/>
              </a:rPr>
              <a:t>The test scenario was to write the</a:t>
            </a:r>
          </a:p>
          <a:p>
            <a:pPr algn="l">
              <a:lnSpc>
                <a:spcPts val="1158"/>
              </a:lnSpc>
            </a:pPr>
            <a:r>
              <a:rPr lang="en-US" b="true" sz="2317">
                <a:solidFill>
                  <a:srgbClr val="00297C"/>
                </a:solidFill>
                <a:latin typeface="Arimo Bold"/>
                <a:ea typeface="Arimo Bold"/>
                <a:cs typeface="Arimo Bold"/>
                <a:sym typeface="Arimo Bold"/>
              </a:rPr>
              <a:t>hexadecimal values 5a, F0, 0F, 00,</a:t>
            </a:r>
          </a:p>
          <a:p>
            <a:pPr algn="l">
              <a:lnSpc>
                <a:spcPts val="5290"/>
              </a:lnSpc>
            </a:pPr>
            <a:r>
              <a:rPr lang="en-US" b="true" sz="2317">
                <a:solidFill>
                  <a:srgbClr val="00297C"/>
                </a:solidFill>
                <a:latin typeface="Arimo Bold"/>
                <a:ea typeface="Arimo Bold"/>
                <a:cs typeface="Arimo Bold"/>
                <a:sym typeface="Arimo Bold"/>
              </a:rPr>
              <a:t>12 on the offset of 04.</a:t>
            </a:r>
          </a:p>
        </p:txBody>
      </p:sp>
      <p:sp>
        <p:nvSpPr>
          <p:cNvPr name="TextBox 17" id="17"/>
          <p:cNvSpPr txBox="true"/>
          <p:nvPr/>
        </p:nvSpPr>
        <p:spPr>
          <a:xfrm rot="0">
            <a:off x="7289073" y="3246025"/>
            <a:ext cx="756152" cy="787756"/>
          </a:xfrm>
          <a:prstGeom prst="rect">
            <a:avLst/>
          </a:prstGeom>
        </p:spPr>
        <p:txBody>
          <a:bodyPr anchor="t" rtlCol="false" tIns="0" lIns="0" bIns="0" rIns="0">
            <a:spAutoFit/>
          </a:bodyPr>
          <a:lstStyle/>
          <a:p>
            <a:pPr algn="l">
              <a:lnSpc>
                <a:spcPts val="6384"/>
              </a:lnSpc>
            </a:pPr>
            <a:r>
              <a:rPr lang="en-US" sz="4560" i="true" spc="259">
                <a:solidFill>
                  <a:srgbClr val="FFFFFF"/>
                </a:solidFill>
                <a:latin typeface="Arimo Italics"/>
                <a:ea typeface="Arimo Italics"/>
                <a:cs typeface="Arimo Italics"/>
                <a:sym typeface="Arimo Italics"/>
              </a:rPr>
              <a:t>5A</a:t>
            </a:r>
          </a:p>
        </p:txBody>
      </p:sp>
      <p:sp>
        <p:nvSpPr>
          <p:cNvPr name="TextBox 18" id="18"/>
          <p:cNvSpPr txBox="true"/>
          <p:nvPr/>
        </p:nvSpPr>
        <p:spPr>
          <a:xfrm rot="0">
            <a:off x="9356712" y="3246025"/>
            <a:ext cx="722976" cy="787756"/>
          </a:xfrm>
          <a:prstGeom prst="rect">
            <a:avLst/>
          </a:prstGeom>
        </p:spPr>
        <p:txBody>
          <a:bodyPr anchor="t" rtlCol="false" tIns="0" lIns="0" bIns="0" rIns="0">
            <a:spAutoFit/>
          </a:bodyPr>
          <a:lstStyle/>
          <a:p>
            <a:pPr algn="l">
              <a:lnSpc>
                <a:spcPts val="6384"/>
              </a:lnSpc>
            </a:pPr>
            <a:r>
              <a:rPr lang="en-US" sz="4560" i="true" spc="259">
                <a:solidFill>
                  <a:srgbClr val="FFFFFF"/>
                </a:solidFill>
                <a:latin typeface="Arimo Italics"/>
                <a:ea typeface="Arimo Italics"/>
                <a:cs typeface="Arimo Italics"/>
                <a:sym typeface="Arimo Italics"/>
              </a:rPr>
              <a:t>F0</a:t>
            </a:r>
          </a:p>
        </p:txBody>
      </p:sp>
      <p:sp>
        <p:nvSpPr>
          <p:cNvPr name="TextBox 19" id="19"/>
          <p:cNvSpPr txBox="true"/>
          <p:nvPr/>
        </p:nvSpPr>
        <p:spPr>
          <a:xfrm rot="0">
            <a:off x="11410617" y="3246025"/>
            <a:ext cx="722986" cy="787756"/>
          </a:xfrm>
          <a:prstGeom prst="rect">
            <a:avLst/>
          </a:prstGeom>
        </p:spPr>
        <p:txBody>
          <a:bodyPr anchor="t" rtlCol="false" tIns="0" lIns="0" bIns="0" rIns="0">
            <a:spAutoFit/>
          </a:bodyPr>
          <a:lstStyle/>
          <a:p>
            <a:pPr algn="l">
              <a:lnSpc>
                <a:spcPts val="6384"/>
              </a:lnSpc>
            </a:pPr>
            <a:r>
              <a:rPr lang="en-US" sz="4560" i="true" spc="259">
                <a:solidFill>
                  <a:srgbClr val="FFFFFF"/>
                </a:solidFill>
                <a:latin typeface="Arimo Italics"/>
                <a:ea typeface="Arimo Italics"/>
                <a:cs typeface="Arimo Italics"/>
                <a:sym typeface="Arimo Italics"/>
              </a:rPr>
              <a:t>0F</a:t>
            </a:r>
          </a:p>
        </p:txBody>
      </p:sp>
      <p:sp>
        <p:nvSpPr>
          <p:cNvPr name="TextBox 20" id="20"/>
          <p:cNvSpPr txBox="true"/>
          <p:nvPr/>
        </p:nvSpPr>
        <p:spPr>
          <a:xfrm rot="0">
            <a:off x="13473913" y="3246025"/>
            <a:ext cx="690677" cy="787756"/>
          </a:xfrm>
          <a:prstGeom prst="rect">
            <a:avLst/>
          </a:prstGeom>
        </p:spPr>
        <p:txBody>
          <a:bodyPr anchor="t" rtlCol="false" tIns="0" lIns="0" bIns="0" rIns="0">
            <a:spAutoFit/>
          </a:bodyPr>
          <a:lstStyle/>
          <a:p>
            <a:pPr algn="l">
              <a:lnSpc>
                <a:spcPts val="6384"/>
              </a:lnSpc>
            </a:pPr>
            <a:r>
              <a:rPr lang="en-US" sz="4560" i="true" spc="259">
                <a:solidFill>
                  <a:srgbClr val="FFFFFF"/>
                </a:solidFill>
                <a:latin typeface="Arimo Italics"/>
                <a:ea typeface="Arimo Italics"/>
                <a:cs typeface="Arimo Italics"/>
                <a:sym typeface="Arimo Italics"/>
              </a:rPr>
              <a:t>00</a:t>
            </a:r>
          </a:p>
        </p:txBody>
      </p:sp>
      <p:sp>
        <p:nvSpPr>
          <p:cNvPr name="TextBox 21" id="21"/>
          <p:cNvSpPr txBox="true"/>
          <p:nvPr/>
        </p:nvSpPr>
        <p:spPr>
          <a:xfrm rot="0">
            <a:off x="15495060" y="3246025"/>
            <a:ext cx="755285" cy="787756"/>
          </a:xfrm>
          <a:prstGeom prst="rect">
            <a:avLst/>
          </a:prstGeom>
        </p:spPr>
        <p:txBody>
          <a:bodyPr anchor="t" rtlCol="false" tIns="0" lIns="0" bIns="0" rIns="0">
            <a:spAutoFit/>
          </a:bodyPr>
          <a:lstStyle/>
          <a:p>
            <a:pPr algn="l">
              <a:lnSpc>
                <a:spcPts val="6384"/>
              </a:lnSpc>
            </a:pPr>
            <a:r>
              <a:rPr lang="en-US" sz="4560" i="true" spc="259">
                <a:solidFill>
                  <a:srgbClr val="FFFFFF"/>
                </a:solidFill>
                <a:latin typeface="Arimo Italics"/>
                <a:ea typeface="Arimo Italics"/>
                <a:cs typeface="Arimo Italics"/>
                <a:sym typeface="Arimo Italics"/>
              </a:rPr>
              <a:t>FF</a:t>
            </a:r>
          </a:p>
        </p:txBody>
      </p:sp>
      <p:sp>
        <p:nvSpPr>
          <p:cNvPr name="TextBox 22" id="22"/>
          <p:cNvSpPr txBox="true"/>
          <p:nvPr/>
        </p:nvSpPr>
        <p:spPr>
          <a:xfrm rot="0">
            <a:off x="17010812" y="4404046"/>
            <a:ext cx="757504" cy="787841"/>
          </a:xfrm>
          <a:prstGeom prst="rect">
            <a:avLst/>
          </a:prstGeom>
        </p:spPr>
        <p:txBody>
          <a:bodyPr anchor="t" rtlCol="false" tIns="0" lIns="0" bIns="0" rIns="0">
            <a:spAutoFit/>
          </a:bodyPr>
          <a:lstStyle/>
          <a:p>
            <a:pPr algn="l">
              <a:lnSpc>
                <a:spcPts val="6385"/>
              </a:lnSpc>
            </a:pPr>
            <a:r>
              <a:rPr lang="en-US" sz="4560" i="true" spc="259">
                <a:solidFill>
                  <a:srgbClr val="000000"/>
                </a:solidFill>
                <a:latin typeface="Arimo Italics"/>
                <a:ea typeface="Arimo Italics"/>
                <a:cs typeface="Arimo Italics"/>
                <a:sym typeface="Arimo Italics"/>
              </a:rPr>
              <a:t>....</a:t>
            </a:r>
          </a:p>
        </p:txBody>
      </p:sp>
      <p:sp>
        <p:nvSpPr>
          <p:cNvPr name="TextBox 23" id="23"/>
          <p:cNvSpPr txBox="true"/>
          <p:nvPr/>
        </p:nvSpPr>
        <p:spPr>
          <a:xfrm rot="0">
            <a:off x="1923307" y="884320"/>
            <a:ext cx="2406282" cy="620068"/>
          </a:xfrm>
          <a:prstGeom prst="rect">
            <a:avLst/>
          </a:prstGeom>
        </p:spPr>
        <p:txBody>
          <a:bodyPr anchor="t" rtlCol="false" tIns="0" lIns="0" bIns="0" rIns="0">
            <a:spAutoFit/>
          </a:bodyPr>
          <a:lstStyle/>
          <a:p>
            <a:pPr algn="l">
              <a:lnSpc>
                <a:spcPts val="4618"/>
              </a:lnSpc>
            </a:pPr>
            <a:r>
              <a:rPr lang="en-US" b="true" sz="3299" spc="323">
                <a:solidFill>
                  <a:srgbClr val="FDFBFB"/>
                </a:solidFill>
                <a:latin typeface="Arimo Bold"/>
                <a:ea typeface="Arimo Bold"/>
                <a:cs typeface="Arimo Bold"/>
                <a:sym typeface="Arimo Bold"/>
              </a:rPr>
              <a:t>RESULTS</a:t>
            </a:r>
            <a:r>
              <a:rPr lang="en-US" sz="3299" spc="323">
                <a:solidFill>
                  <a:srgbClr val="FDFBFB"/>
                </a:solidFill>
                <a:latin typeface="Arimo"/>
                <a:ea typeface="Arimo"/>
                <a:cs typeface="Arimo"/>
                <a:sym typeface="Arimo"/>
              </a:rPr>
              <a:t>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73294" y="2926966"/>
            <a:ext cx="8534210" cy="6950993"/>
            <a:chOff x="0" y="0"/>
            <a:chExt cx="8534210" cy="6950989"/>
          </a:xfrm>
        </p:grpSpPr>
        <p:sp>
          <p:nvSpPr>
            <p:cNvPr name="Freeform 3" id="3"/>
            <p:cNvSpPr/>
            <p:nvPr/>
          </p:nvSpPr>
          <p:spPr>
            <a:xfrm flipH="false" flipV="false" rot="0">
              <a:off x="63500" y="63500"/>
              <a:ext cx="1593342" cy="6823964"/>
            </a:xfrm>
            <a:custGeom>
              <a:avLst/>
              <a:gdLst/>
              <a:ahLst/>
              <a:cxnLst/>
              <a:rect r="r" b="b" t="t" l="l"/>
              <a:pathLst>
                <a:path h="6823964" w="1593342">
                  <a:moveTo>
                    <a:pt x="0" y="0"/>
                  </a:moveTo>
                  <a:lnTo>
                    <a:pt x="0" y="6823964"/>
                  </a:lnTo>
                  <a:lnTo>
                    <a:pt x="1593342" y="6823964"/>
                  </a:lnTo>
                  <a:lnTo>
                    <a:pt x="1593342" y="0"/>
                  </a:lnTo>
                  <a:close/>
                </a:path>
              </a:pathLst>
            </a:custGeom>
            <a:solidFill>
              <a:srgbClr val="043F7C"/>
            </a:solidFill>
          </p:spPr>
        </p:sp>
        <p:sp>
          <p:nvSpPr>
            <p:cNvPr name="Freeform 4" id="4"/>
            <p:cNvSpPr/>
            <p:nvPr/>
          </p:nvSpPr>
          <p:spPr>
            <a:xfrm flipH="false" flipV="false" rot="0">
              <a:off x="684149" y="753618"/>
              <a:ext cx="7786497" cy="5443855"/>
            </a:xfrm>
            <a:custGeom>
              <a:avLst/>
              <a:gdLst/>
              <a:ahLst/>
              <a:cxnLst/>
              <a:rect r="r" b="b" t="t" l="l"/>
              <a:pathLst>
                <a:path h="5443855" w="7786497">
                  <a:moveTo>
                    <a:pt x="0" y="0"/>
                  </a:moveTo>
                  <a:lnTo>
                    <a:pt x="0" y="5443855"/>
                  </a:lnTo>
                  <a:lnTo>
                    <a:pt x="7786497" y="5443855"/>
                  </a:lnTo>
                  <a:lnTo>
                    <a:pt x="7786497" y="0"/>
                  </a:lnTo>
                  <a:close/>
                </a:path>
              </a:pathLst>
            </a:custGeom>
            <a:solidFill>
              <a:srgbClr val="FDFBFB"/>
            </a:solidFill>
          </p:spPr>
        </p:sp>
      </p:grpSp>
      <p:sp>
        <p:nvSpPr>
          <p:cNvPr name="Freeform 5" id="5"/>
          <p:cNvSpPr/>
          <p:nvPr/>
        </p:nvSpPr>
        <p:spPr>
          <a:xfrm flipH="false" flipV="false" rot="0">
            <a:off x="10569883" y="4249436"/>
            <a:ext cx="6257925" cy="4305300"/>
          </a:xfrm>
          <a:custGeom>
            <a:avLst/>
            <a:gdLst/>
            <a:ahLst/>
            <a:cxnLst/>
            <a:rect r="r" b="b" t="t" l="l"/>
            <a:pathLst>
              <a:path h="4305300" w="6257925">
                <a:moveTo>
                  <a:pt x="0" y="0"/>
                </a:moveTo>
                <a:lnTo>
                  <a:pt x="6257925" y="0"/>
                </a:lnTo>
                <a:lnTo>
                  <a:pt x="6257925" y="4305300"/>
                </a:lnTo>
                <a:lnTo>
                  <a:pt x="0" y="4305300"/>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1800139" y="4099008"/>
            <a:ext cx="95250" cy="95250"/>
            <a:chOff x="0" y="0"/>
            <a:chExt cx="95250" cy="95250"/>
          </a:xfrm>
        </p:grpSpPr>
        <p:sp>
          <p:nvSpPr>
            <p:cNvPr name="Freeform 7" id="7"/>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100F0D"/>
            </a:solidFill>
          </p:spPr>
        </p:sp>
      </p:grpSp>
      <p:grpSp>
        <p:nvGrpSpPr>
          <p:cNvPr name="Group 8" id="8"/>
          <p:cNvGrpSpPr>
            <a:grpSpLocks noChangeAspect="true"/>
          </p:cNvGrpSpPr>
          <p:nvPr/>
        </p:nvGrpSpPr>
        <p:grpSpPr>
          <a:xfrm rot="0">
            <a:off x="1800139" y="6958984"/>
            <a:ext cx="95250" cy="95250"/>
            <a:chOff x="0" y="0"/>
            <a:chExt cx="95250" cy="95250"/>
          </a:xfrm>
        </p:grpSpPr>
        <p:sp>
          <p:nvSpPr>
            <p:cNvPr name="Freeform 9" id="9"/>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100F0D"/>
            </a:solidFill>
          </p:spPr>
        </p:sp>
      </p:grpSp>
      <p:sp>
        <p:nvSpPr>
          <p:cNvPr name="TextBox 10" id="10"/>
          <p:cNvSpPr txBox="true"/>
          <p:nvPr/>
        </p:nvSpPr>
        <p:spPr>
          <a:xfrm rot="0">
            <a:off x="4483256" y="182899"/>
            <a:ext cx="9507988" cy="3089443"/>
          </a:xfrm>
          <a:prstGeom prst="rect">
            <a:avLst/>
          </a:prstGeom>
        </p:spPr>
        <p:txBody>
          <a:bodyPr anchor="t" rtlCol="false" tIns="0" lIns="0" bIns="0" rIns="0">
            <a:spAutoFit/>
          </a:bodyPr>
          <a:lstStyle/>
          <a:p>
            <a:pPr algn="ctr">
              <a:lnSpc>
                <a:spcPts val="12305"/>
              </a:lnSpc>
            </a:pPr>
            <a:r>
              <a:rPr lang="en-US" b="true" sz="8923" spc="874">
                <a:solidFill>
                  <a:srgbClr val="FDFBFB"/>
                </a:solidFill>
                <a:latin typeface="League Spartan"/>
                <a:ea typeface="League Spartan"/>
                <a:cs typeface="League Spartan"/>
                <a:sym typeface="League Spartan"/>
              </a:rPr>
              <a:t>UART INTEGRATION</a:t>
            </a:r>
          </a:p>
        </p:txBody>
      </p:sp>
      <p:sp>
        <p:nvSpPr>
          <p:cNvPr name="TextBox 11" id="11"/>
          <p:cNvSpPr txBox="true"/>
          <p:nvPr/>
        </p:nvSpPr>
        <p:spPr>
          <a:xfrm rot="0">
            <a:off x="2046151" y="3951922"/>
            <a:ext cx="6579765" cy="2498865"/>
          </a:xfrm>
          <a:prstGeom prst="rect">
            <a:avLst/>
          </a:prstGeom>
        </p:spPr>
        <p:txBody>
          <a:bodyPr anchor="t" rtlCol="false" tIns="0" lIns="0" bIns="0" rIns="0">
            <a:spAutoFit/>
          </a:bodyPr>
          <a:lstStyle/>
          <a:p>
            <a:pPr algn="l">
              <a:lnSpc>
                <a:spcPts val="3299"/>
              </a:lnSpc>
            </a:pPr>
            <a:r>
              <a:rPr lang="en-US" b="true" sz="2375">
                <a:solidFill>
                  <a:srgbClr val="000000"/>
                </a:solidFill>
                <a:latin typeface="Arimo Bold"/>
                <a:ea typeface="Arimo Bold"/>
                <a:cs typeface="Arimo Bold"/>
                <a:sym typeface="Arimo Bold"/>
              </a:rPr>
              <a:t>Integrating memory-mapped UART with a RISC-V single-cycle processor means establishing a connection between the UART module and the processor in such a way that the UART is accessible through memory- mapped addresses</a:t>
            </a:r>
            <a:r>
              <a:rPr lang="en-US" b="true" sz="2375">
                <a:solidFill>
                  <a:srgbClr val="100F0D"/>
                </a:solidFill>
                <a:latin typeface="Arimo Bold"/>
                <a:ea typeface="Arimo Bold"/>
                <a:cs typeface="Arimo Bold"/>
                <a:sym typeface="Arimo Bold"/>
              </a:rPr>
              <a:t>.</a:t>
            </a:r>
            <a:r>
              <a:rPr lang="en-US" sz="2375">
                <a:solidFill>
                  <a:srgbClr val="100F0D"/>
                </a:solidFill>
                <a:latin typeface="Arimo"/>
                <a:ea typeface="Arimo"/>
                <a:cs typeface="Arimo"/>
                <a:sym typeface="Arimo"/>
              </a:rPr>
              <a:t> </a:t>
            </a:r>
          </a:p>
        </p:txBody>
      </p:sp>
      <p:sp>
        <p:nvSpPr>
          <p:cNvPr name="TextBox 12" id="12"/>
          <p:cNvSpPr txBox="true"/>
          <p:nvPr/>
        </p:nvSpPr>
        <p:spPr>
          <a:xfrm rot="0">
            <a:off x="2046151" y="6554724"/>
            <a:ext cx="6552133" cy="2336940"/>
          </a:xfrm>
          <a:prstGeom prst="rect">
            <a:avLst/>
          </a:prstGeom>
        </p:spPr>
        <p:txBody>
          <a:bodyPr anchor="t" rtlCol="false" tIns="0" lIns="0" bIns="0" rIns="0">
            <a:spAutoFit/>
          </a:bodyPr>
          <a:lstStyle/>
          <a:p>
            <a:pPr algn="l">
              <a:lnSpc>
                <a:spcPts val="5938"/>
              </a:lnSpc>
            </a:pPr>
            <a:r>
              <a:rPr lang="en-US" b="true" sz="2375">
                <a:solidFill>
                  <a:srgbClr val="000000"/>
                </a:solidFill>
                <a:latin typeface="Arimo Bold"/>
                <a:ea typeface="Arimo Bold"/>
                <a:cs typeface="Arimo Bold"/>
                <a:sym typeface="Arimo Bold"/>
              </a:rPr>
              <a:t>In memory-mapping, the UART's control and</a:t>
            </a:r>
          </a:p>
          <a:p>
            <a:pPr algn="l">
              <a:lnSpc>
                <a:spcPts val="1187"/>
              </a:lnSpc>
            </a:pPr>
            <a:r>
              <a:rPr lang="en-US" b="true" sz="2375">
                <a:solidFill>
                  <a:srgbClr val="000000"/>
                </a:solidFill>
                <a:latin typeface="Arimo Bold"/>
                <a:ea typeface="Arimo Bold"/>
                <a:cs typeface="Arimo Bold"/>
                <a:sym typeface="Arimo Bold"/>
              </a:rPr>
              <a:t>data registers are mapped to specific</a:t>
            </a:r>
          </a:p>
          <a:p>
            <a:pPr algn="l">
              <a:lnSpc>
                <a:spcPts val="5413"/>
              </a:lnSpc>
            </a:pPr>
            <a:r>
              <a:rPr lang="en-US" b="true" sz="2375">
                <a:solidFill>
                  <a:srgbClr val="000000"/>
                </a:solidFill>
                <a:latin typeface="Arimo Bold"/>
                <a:ea typeface="Arimo Bold"/>
                <a:cs typeface="Arimo Bold"/>
                <a:sym typeface="Arimo Bold"/>
              </a:rPr>
              <a:t>addresses in the processor's address space,</a:t>
            </a:r>
          </a:p>
          <a:p>
            <a:pPr algn="l">
              <a:lnSpc>
                <a:spcPts val="1187"/>
              </a:lnSpc>
            </a:pPr>
            <a:r>
              <a:rPr lang="en-US" b="true" sz="2375">
                <a:solidFill>
                  <a:srgbClr val="000000"/>
                </a:solidFill>
                <a:latin typeface="Arimo Bold"/>
                <a:ea typeface="Arimo Bold"/>
                <a:cs typeface="Arimo Bold"/>
                <a:sym typeface="Arimo Bold"/>
              </a:rPr>
              <a:t>making it possible to communicate with the</a:t>
            </a:r>
          </a:p>
          <a:p>
            <a:pPr algn="l">
              <a:lnSpc>
                <a:spcPts val="5413"/>
              </a:lnSpc>
            </a:pPr>
            <a:r>
              <a:rPr lang="en-US" b="true" sz="2375">
                <a:solidFill>
                  <a:srgbClr val="000000"/>
                </a:solidFill>
                <a:latin typeface="Arimo Bold"/>
                <a:ea typeface="Arimo Bold"/>
                <a:cs typeface="Arimo Bold"/>
                <a:sym typeface="Arimo Bold"/>
              </a:rPr>
              <a:t>UART using load and store instructions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169919" y="-996886"/>
            <a:ext cx="6397257" cy="4051154"/>
            <a:chOff x="0" y="0"/>
            <a:chExt cx="6397257" cy="4051160"/>
          </a:xfrm>
        </p:grpSpPr>
        <p:sp>
          <p:nvSpPr>
            <p:cNvPr name="Freeform 3" id="3"/>
            <p:cNvSpPr/>
            <p:nvPr/>
          </p:nvSpPr>
          <p:spPr>
            <a:xfrm flipH="false" flipV="false" rot="0">
              <a:off x="2169922" y="996823"/>
              <a:ext cx="3989324" cy="2140331"/>
            </a:xfrm>
            <a:custGeom>
              <a:avLst/>
              <a:gdLst/>
              <a:ahLst/>
              <a:cxnLst/>
              <a:rect r="r" b="b" t="t" l="l"/>
              <a:pathLst>
                <a:path h="2140331" w="3989324">
                  <a:moveTo>
                    <a:pt x="1902968" y="0"/>
                  </a:moveTo>
                  <a:lnTo>
                    <a:pt x="0" y="1020953"/>
                  </a:lnTo>
                  <a:lnTo>
                    <a:pt x="0" y="2140331"/>
                  </a:lnTo>
                  <a:lnTo>
                    <a:pt x="3989324" y="0"/>
                  </a:lnTo>
                  <a:close/>
                </a:path>
              </a:pathLst>
            </a:custGeom>
            <a:solidFill>
              <a:srgbClr val="04577C"/>
            </a:solidFill>
          </p:spPr>
        </p:sp>
      </p:grpSp>
      <p:sp>
        <p:nvSpPr>
          <p:cNvPr name="Freeform 4" id="4"/>
          <p:cNvSpPr/>
          <p:nvPr/>
        </p:nvSpPr>
        <p:spPr>
          <a:xfrm flipH="false" flipV="false" rot="0">
            <a:off x="6132738" y="875424"/>
            <a:ext cx="9530401" cy="1584322"/>
          </a:xfrm>
          <a:custGeom>
            <a:avLst/>
            <a:gdLst/>
            <a:ahLst/>
            <a:cxnLst/>
            <a:rect r="r" b="b" t="t" l="l"/>
            <a:pathLst>
              <a:path h="1584322" w="9530401">
                <a:moveTo>
                  <a:pt x="0" y="0"/>
                </a:moveTo>
                <a:lnTo>
                  <a:pt x="9530401" y="0"/>
                </a:lnTo>
                <a:lnTo>
                  <a:pt x="9530401" y="1584322"/>
                </a:lnTo>
                <a:lnTo>
                  <a:pt x="0" y="15843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13421087" y="7504405"/>
            <a:ext cx="7162467" cy="6376578"/>
            <a:chOff x="0" y="0"/>
            <a:chExt cx="7162470" cy="6376581"/>
          </a:xfrm>
        </p:grpSpPr>
        <p:sp>
          <p:nvSpPr>
            <p:cNvPr name="Freeform 6" id="6"/>
            <p:cNvSpPr/>
            <p:nvPr/>
          </p:nvSpPr>
          <p:spPr>
            <a:xfrm flipH="false" flipV="false" rot="0">
              <a:off x="67056" y="207391"/>
              <a:ext cx="4799838" cy="2575179"/>
            </a:xfrm>
            <a:custGeom>
              <a:avLst/>
              <a:gdLst/>
              <a:ahLst/>
              <a:cxnLst/>
              <a:rect r="r" b="b" t="t" l="l"/>
              <a:pathLst>
                <a:path h="2575179" w="4799838">
                  <a:moveTo>
                    <a:pt x="4799838" y="0"/>
                  </a:moveTo>
                  <a:lnTo>
                    <a:pt x="0" y="2575179"/>
                  </a:lnTo>
                  <a:lnTo>
                    <a:pt x="4799838" y="2575179"/>
                  </a:lnTo>
                  <a:lnTo>
                    <a:pt x="4799838" y="0"/>
                  </a:lnTo>
                  <a:close/>
                </a:path>
              </a:pathLst>
            </a:custGeom>
            <a:solidFill>
              <a:srgbClr val="04577C"/>
            </a:solidFill>
          </p:spPr>
        </p:sp>
      </p:grpSp>
      <p:sp>
        <p:nvSpPr>
          <p:cNvPr name="Freeform 7" id="7"/>
          <p:cNvSpPr/>
          <p:nvPr/>
        </p:nvSpPr>
        <p:spPr>
          <a:xfrm flipH="false" flipV="false" rot="0">
            <a:off x="978894" y="5143500"/>
            <a:ext cx="9915525" cy="4657725"/>
          </a:xfrm>
          <a:custGeom>
            <a:avLst/>
            <a:gdLst/>
            <a:ahLst/>
            <a:cxnLst/>
            <a:rect r="r" b="b" t="t" l="l"/>
            <a:pathLst>
              <a:path h="4657725" w="9915525">
                <a:moveTo>
                  <a:pt x="0" y="0"/>
                </a:moveTo>
                <a:lnTo>
                  <a:pt x="9915525" y="0"/>
                </a:lnTo>
                <a:lnTo>
                  <a:pt x="9915525" y="4657725"/>
                </a:lnTo>
                <a:lnTo>
                  <a:pt x="0" y="4657725"/>
                </a:lnTo>
                <a:lnTo>
                  <a:pt x="0" y="0"/>
                </a:lnTo>
                <a:close/>
              </a:path>
            </a:pathLst>
          </a:custGeom>
          <a:blipFill>
            <a:blip r:embed="rId4"/>
            <a:stretch>
              <a:fillRect l="0" t="0" r="0" b="0"/>
            </a:stretch>
          </a:blipFill>
        </p:spPr>
      </p:sp>
      <p:sp>
        <p:nvSpPr>
          <p:cNvPr name="TextBox 8" id="8"/>
          <p:cNvSpPr txBox="true"/>
          <p:nvPr/>
        </p:nvSpPr>
        <p:spPr>
          <a:xfrm rot="0">
            <a:off x="7547258" y="1135952"/>
            <a:ext cx="6835359" cy="952186"/>
          </a:xfrm>
          <a:prstGeom prst="rect">
            <a:avLst/>
          </a:prstGeom>
        </p:spPr>
        <p:txBody>
          <a:bodyPr anchor="t" rtlCol="false" tIns="0" lIns="0" bIns="0" rIns="0">
            <a:spAutoFit/>
          </a:bodyPr>
          <a:lstStyle/>
          <a:p>
            <a:pPr algn="l">
              <a:lnSpc>
                <a:spcPts val="7790"/>
              </a:lnSpc>
            </a:pPr>
            <a:r>
              <a:rPr lang="en-US" b="true" sz="5564" spc="545">
                <a:solidFill>
                  <a:srgbClr val="FDFBFB"/>
                </a:solidFill>
                <a:latin typeface="League Spartan"/>
                <a:ea typeface="League Spartan"/>
                <a:cs typeface="League Spartan"/>
                <a:sym typeface="League Spartan"/>
              </a:rPr>
              <a:t>INSTANTIATION</a:t>
            </a:r>
          </a:p>
        </p:txBody>
      </p:sp>
      <p:sp>
        <p:nvSpPr>
          <p:cNvPr name="TextBox 9" id="9"/>
          <p:cNvSpPr txBox="true"/>
          <p:nvPr/>
        </p:nvSpPr>
        <p:spPr>
          <a:xfrm rot="0">
            <a:off x="905789" y="2761888"/>
            <a:ext cx="14735927" cy="2148307"/>
          </a:xfrm>
          <a:prstGeom prst="rect">
            <a:avLst/>
          </a:prstGeom>
        </p:spPr>
        <p:txBody>
          <a:bodyPr anchor="t" rtlCol="false" tIns="0" lIns="0" bIns="0" rIns="0">
            <a:spAutoFit/>
          </a:bodyPr>
          <a:lstStyle/>
          <a:p>
            <a:pPr algn="l">
              <a:lnSpc>
                <a:spcPts val="4275"/>
              </a:lnSpc>
            </a:pPr>
            <a:r>
              <a:rPr lang="en-US" b="true" sz="2896">
                <a:solidFill>
                  <a:srgbClr val="00297C"/>
                </a:solidFill>
                <a:latin typeface="Arimo Bold"/>
                <a:ea typeface="Arimo Bold"/>
                <a:cs typeface="Arimo Bold"/>
                <a:sym typeface="Arimo Bold"/>
              </a:rPr>
              <a:t>The memory-mapped UART module is integrated with a single-cycle processor by instantiating the "uart" module. This "uart" module serves as an intermediary interface between the processor and the UART module, facilitating communication with external devices through UART using memory-mapped access.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05256" y="5306482"/>
            <a:ext cx="6182744" cy="4980518"/>
          </a:xfrm>
          <a:custGeom>
            <a:avLst/>
            <a:gdLst/>
            <a:ahLst/>
            <a:cxnLst/>
            <a:rect r="r" b="b" t="t" l="l"/>
            <a:pathLst>
              <a:path h="4980518" w="6182744">
                <a:moveTo>
                  <a:pt x="0" y="0"/>
                </a:moveTo>
                <a:lnTo>
                  <a:pt x="6182744" y="0"/>
                </a:lnTo>
                <a:lnTo>
                  <a:pt x="6182744" y="4980518"/>
                </a:lnTo>
                <a:lnTo>
                  <a:pt x="0" y="4980518"/>
                </a:lnTo>
                <a:lnTo>
                  <a:pt x="0" y="0"/>
                </a:lnTo>
                <a:close/>
              </a:path>
            </a:pathLst>
          </a:custGeom>
          <a:blipFill>
            <a:blip r:embed="rId2"/>
            <a:stretch>
              <a:fillRect l="0" t="0" r="-88874" b="-100042"/>
            </a:stretch>
          </a:blipFill>
        </p:spPr>
      </p:sp>
      <p:sp>
        <p:nvSpPr>
          <p:cNvPr name="Freeform 3" id="3"/>
          <p:cNvSpPr/>
          <p:nvPr/>
        </p:nvSpPr>
        <p:spPr>
          <a:xfrm flipH="false" flipV="false" rot="0">
            <a:off x="9293590" y="7180183"/>
            <a:ext cx="7962900" cy="1266825"/>
          </a:xfrm>
          <a:custGeom>
            <a:avLst/>
            <a:gdLst/>
            <a:ahLst/>
            <a:cxnLst/>
            <a:rect r="r" b="b" t="t" l="l"/>
            <a:pathLst>
              <a:path h="1266825" w="7962900">
                <a:moveTo>
                  <a:pt x="0" y="0"/>
                </a:moveTo>
                <a:lnTo>
                  <a:pt x="7962900" y="0"/>
                </a:lnTo>
                <a:lnTo>
                  <a:pt x="7962900" y="1266825"/>
                </a:lnTo>
                <a:lnTo>
                  <a:pt x="0" y="1266825"/>
                </a:lnTo>
                <a:lnTo>
                  <a:pt x="0" y="0"/>
                </a:lnTo>
                <a:close/>
              </a:path>
            </a:pathLst>
          </a:custGeom>
          <a:blipFill>
            <a:blip r:embed="rId3"/>
            <a:stretch>
              <a:fillRect l="0" t="-23943" r="0" b="-116"/>
            </a:stretch>
          </a:blipFill>
        </p:spPr>
      </p:sp>
      <p:sp>
        <p:nvSpPr>
          <p:cNvPr name="Freeform 4" id="4"/>
          <p:cNvSpPr/>
          <p:nvPr/>
        </p:nvSpPr>
        <p:spPr>
          <a:xfrm flipH="false" flipV="false" rot="0">
            <a:off x="0" y="0"/>
            <a:ext cx="5841178" cy="4980261"/>
          </a:xfrm>
          <a:custGeom>
            <a:avLst/>
            <a:gdLst/>
            <a:ahLst/>
            <a:cxnLst/>
            <a:rect r="r" b="b" t="t" l="l"/>
            <a:pathLst>
              <a:path h="4980261" w="5841178">
                <a:moveTo>
                  <a:pt x="0" y="0"/>
                </a:moveTo>
                <a:lnTo>
                  <a:pt x="5841178" y="0"/>
                </a:lnTo>
                <a:lnTo>
                  <a:pt x="5841178" y="4980261"/>
                </a:lnTo>
                <a:lnTo>
                  <a:pt x="0" y="4980261"/>
                </a:lnTo>
                <a:lnTo>
                  <a:pt x="0" y="0"/>
                </a:lnTo>
                <a:close/>
              </a:path>
            </a:pathLst>
          </a:custGeom>
          <a:blipFill>
            <a:blip r:embed="rId2"/>
            <a:stretch>
              <a:fillRect l="-99919" t="-100052" r="0" b="0"/>
            </a:stretch>
          </a:blipFill>
        </p:spPr>
      </p:sp>
      <p:sp>
        <p:nvSpPr>
          <p:cNvPr name="Freeform 5" id="5"/>
          <p:cNvSpPr/>
          <p:nvPr/>
        </p:nvSpPr>
        <p:spPr>
          <a:xfrm flipH="false" flipV="false" rot="0">
            <a:off x="965197" y="965206"/>
            <a:ext cx="6051547" cy="2279675"/>
          </a:xfrm>
          <a:custGeom>
            <a:avLst/>
            <a:gdLst/>
            <a:ahLst/>
            <a:cxnLst/>
            <a:rect r="r" b="b" t="t" l="l"/>
            <a:pathLst>
              <a:path h="2279675" w="6051547">
                <a:moveTo>
                  <a:pt x="0" y="0"/>
                </a:moveTo>
                <a:lnTo>
                  <a:pt x="6051547" y="0"/>
                </a:lnTo>
                <a:lnTo>
                  <a:pt x="6051547" y="2279676"/>
                </a:lnTo>
                <a:lnTo>
                  <a:pt x="0" y="2279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719041" y="5050374"/>
            <a:ext cx="10568959" cy="2762250"/>
          </a:xfrm>
          <a:custGeom>
            <a:avLst/>
            <a:gdLst/>
            <a:ahLst/>
            <a:cxnLst/>
            <a:rect r="r" b="b" t="t" l="l"/>
            <a:pathLst>
              <a:path h="2762250" w="10568959">
                <a:moveTo>
                  <a:pt x="0" y="0"/>
                </a:moveTo>
                <a:lnTo>
                  <a:pt x="10568959" y="0"/>
                </a:lnTo>
                <a:lnTo>
                  <a:pt x="10568959" y="2762250"/>
                </a:lnTo>
                <a:lnTo>
                  <a:pt x="0" y="2762250"/>
                </a:lnTo>
                <a:lnTo>
                  <a:pt x="0" y="0"/>
                </a:lnTo>
                <a:close/>
              </a:path>
            </a:pathLst>
          </a:custGeom>
          <a:blipFill>
            <a:blip r:embed="rId6"/>
            <a:stretch>
              <a:fillRect l="0" t="0" r="-35" b="0"/>
            </a:stretch>
          </a:blipFill>
        </p:spPr>
      </p:sp>
      <p:grpSp>
        <p:nvGrpSpPr>
          <p:cNvPr name="Group 7" id="7"/>
          <p:cNvGrpSpPr>
            <a:grpSpLocks noChangeAspect="true"/>
          </p:cNvGrpSpPr>
          <p:nvPr/>
        </p:nvGrpSpPr>
        <p:grpSpPr>
          <a:xfrm rot="0">
            <a:off x="458114" y="4075433"/>
            <a:ext cx="104775" cy="104775"/>
            <a:chOff x="0" y="0"/>
            <a:chExt cx="104775" cy="104775"/>
          </a:xfrm>
        </p:grpSpPr>
        <p:sp>
          <p:nvSpPr>
            <p:cNvPr name="Freeform 8" id="8"/>
            <p:cNvSpPr/>
            <p:nvPr/>
          </p:nvSpPr>
          <p:spPr>
            <a:xfrm flipH="false" flipV="false" rot="0">
              <a:off x="0" y="127"/>
              <a:ext cx="104775" cy="104394"/>
            </a:xfrm>
            <a:custGeom>
              <a:avLst/>
              <a:gdLst/>
              <a:ahLst/>
              <a:cxnLst/>
              <a:rect r="r" b="b" t="t" l="l"/>
              <a:pathLst>
                <a:path h="104394" w="104775">
                  <a:moveTo>
                    <a:pt x="104775" y="52197"/>
                  </a:moveTo>
                  <a:cubicBezTo>
                    <a:pt x="104775" y="55626"/>
                    <a:pt x="104394" y="59055"/>
                    <a:pt x="103759" y="62357"/>
                  </a:cubicBezTo>
                  <a:cubicBezTo>
                    <a:pt x="103124" y="65659"/>
                    <a:pt x="102108" y="68961"/>
                    <a:pt x="100838" y="72136"/>
                  </a:cubicBezTo>
                  <a:cubicBezTo>
                    <a:pt x="99568" y="75311"/>
                    <a:pt x="97917" y="78359"/>
                    <a:pt x="96012" y="81153"/>
                  </a:cubicBezTo>
                  <a:cubicBezTo>
                    <a:pt x="94107" y="83947"/>
                    <a:pt x="91948" y="86614"/>
                    <a:pt x="89535" y="89154"/>
                  </a:cubicBezTo>
                  <a:cubicBezTo>
                    <a:pt x="87122" y="91694"/>
                    <a:pt x="84455" y="93726"/>
                    <a:pt x="81534" y="95631"/>
                  </a:cubicBezTo>
                  <a:cubicBezTo>
                    <a:pt x="78613" y="97536"/>
                    <a:pt x="75692" y="99187"/>
                    <a:pt x="72517" y="100457"/>
                  </a:cubicBezTo>
                  <a:cubicBezTo>
                    <a:pt x="69342" y="101727"/>
                    <a:pt x="66040" y="102743"/>
                    <a:pt x="62738" y="103378"/>
                  </a:cubicBezTo>
                  <a:cubicBezTo>
                    <a:pt x="59436" y="104013"/>
                    <a:pt x="56007" y="104394"/>
                    <a:pt x="52578" y="104394"/>
                  </a:cubicBezTo>
                  <a:cubicBezTo>
                    <a:pt x="49149" y="104394"/>
                    <a:pt x="45720" y="104013"/>
                    <a:pt x="42418" y="103378"/>
                  </a:cubicBezTo>
                  <a:cubicBezTo>
                    <a:pt x="39116" y="102743"/>
                    <a:pt x="35814" y="101727"/>
                    <a:pt x="32639" y="100457"/>
                  </a:cubicBezTo>
                  <a:cubicBezTo>
                    <a:pt x="29464" y="99187"/>
                    <a:pt x="26416" y="97536"/>
                    <a:pt x="23622" y="95631"/>
                  </a:cubicBezTo>
                  <a:cubicBezTo>
                    <a:pt x="20828" y="93726"/>
                    <a:pt x="18161" y="91567"/>
                    <a:pt x="15621" y="89154"/>
                  </a:cubicBezTo>
                  <a:cubicBezTo>
                    <a:pt x="13081" y="86741"/>
                    <a:pt x="11049" y="84074"/>
                    <a:pt x="9144" y="81153"/>
                  </a:cubicBezTo>
                  <a:cubicBezTo>
                    <a:pt x="7239" y="78232"/>
                    <a:pt x="5334" y="75438"/>
                    <a:pt x="3937" y="72263"/>
                  </a:cubicBezTo>
                  <a:cubicBezTo>
                    <a:pt x="2540" y="69088"/>
                    <a:pt x="1651" y="65913"/>
                    <a:pt x="1016" y="62484"/>
                  </a:cubicBezTo>
                  <a:cubicBezTo>
                    <a:pt x="381" y="59055"/>
                    <a:pt x="0" y="55753"/>
                    <a:pt x="0" y="52197"/>
                  </a:cubicBezTo>
                  <a:cubicBezTo>
                    <a:pt x="0" y="48641"/>
                    <a:pt x="381" y="45339"/>
                    <a:pt x="1016" y="42037"/>
                  </a:cubicBezTo>
                  <a:cubicBezTo>
                    <a:pt x="1651" y="38735"/>
                    <a:pt x="2667" y="35433"/>
                    <a:pt x="3937" y="32258"/>
                  </a:cubicBezTo>
                  <a:cubicBezTo>
                    <a:pt x="5207" y="29083"/>
                    <a:pt x="6858" y="26035"/>
                    <a:pt x="8763" y="23241"/>
                  </a:cubicBezTo>
                  <a:cubicBezTo>
                    <a:pt x="10668" y="20447"/>
                    <a:pt x="12827" y="17780"/>
                    <a:pt x="15240" y="15240"/>
                  </a:cubicBezTo>
                  <a:cubicBezTo>
                    <a:pt x="17653" y="12700"/>
                    <a:pt x="20320" y="10668"/>
                    <a:pt x="23241" y="8763"/>
                  </a:cubicBezTo>
                  <a:cubicBezTo>
                    <a:pt x="26162" y="6858"/>
                    <a:pt x="29083" y="5207"/>
                    <a:pt x="32258" y="3937"/>
                  </a:cubicBezTo>
                  <a:cubicBezTo>
                    <a:pt x="35433" y="2667"/>
                    <a:pt x="38735" y="1651"/>
                    <a:pt x="42037" y="1016"/>
                  </a:cubicBezTo>
                  <a:cubicBezTo>
                    <a:pt x="45339" y="381"/>
                    <a:pt x="48768" y="0"/>
                    <a:pt x="52197" y="0"/>
                  </a:cubicBezTo>
                  <a:cubicBezTo>
                    <a:pt x="55626" y="0"/>
                    <a:pt x="59055" y="381"/>
                    <a:pt x="62357" y="1016"/>
                  </a:cubicBezTo>
                  <a:cubicBezTo>
                    <a:pt x="65659" y="1651"/>
                    <a:pt x="68961" y="2667"/>
                    <a:pt x="72136" y="3937"/>
                  </a:cubicBezTo>
                  <a:cubicBezTo>
                    <a:pt x="75311" y="5207"/>
                    <a:pt x="78359" y="6858"/>
                    <a:pt x="81153" y="8763"/>
                  </a:cubicBezTo>
                  <a:cubicBezTo>
                    <a:pt x="83947" y="10668"/>
                    <a:pt x="86614" y="12827"/>
                    <a:pt x="89154" y="15240"/>
                  </a:cubicBezTo>
                  <a:cubicBezTo>
                    <a:pt x="91694" y="17653"/>
                    <a:pt x="93726" y="20320"/>
                    <a:pt x="95631" y="23241"/>
                  </a:cubicBezTo>
                  <a:cubicBezTo>
                    <a:pt x="97536" y="26162"/>
                    <a:pt x="99187" y="29083"/>
                    <a:pt x="100457" y="32258"/>
                  </a:cubicBezTo>
                  <a:cubicBezTo>
                    <a:pt x="101727" y="35433"/>
                    <a:pt x="102743" y="38735"/>
                    <a:pt x="103378" y="42037"/>
                  </a:cubicBezTo>
                  <a:cubicBezTo>
                    <a:pt x="104013" y="45339"/>
                    <a:pt x="104394" y="48768"/>
                    <a:pt x="104394" y="52197"/>
                  </a:cubicBezTo>
                  <a:close/>
                </a:path>
              </a:pathLst>
            </a:custGeom>
            <a:solidFill>
              <a:srgbClr val="00297C"/>
            </a:solidFill>
          </p:spPr>
        </p:sp>
      </p:grpSp>
      <p:grpSp>
        <p:nvGrpSpPr>
          <p:cNvPr name="Group 9" id="9"/>
          <p:cNvGrpSpPr>
            <a:grpSpLocks noChangeAspect="true"/>
          </p:cNvGrpSpPr>
          <p:nvPr/>
        </p:nvGrpSpPr>
        <p:grpSpPr>
          <a:xfrm rot="0">
            <a:off x="458114" y="5926093"/>
            <a:ext cx="104775" cy="104775"/>
            <a:chOff x="0" y="0"/>
            <a:chExt cx="104775" cy="104775"/>
          </a:xfrm>
        </p:grpSpPr>
        <p:sp>
          <p:nvSpPr>
            <p:cNvPr name="Freeform 10" id="10"/>
            <p:cNvSpPr/>
            <p:nvPr/>
          </p:nvSpPr>
          <p:spPr>
            <a:xfrm flipH="false" flipV="false" rot="0">
              <a:off x="0" y="127"/>
              <a:ext cx="104775" cy="104394"/>
            </a:xfrm>
            <a:custGeom>
              <a:avLst/>
              <a:gdLst/>
              <a:ahLst/>
              <a:cxnLst/>
              <a:rect r="r" b="b" t="t" l="l"/>
              <a:pathLst>
                <a:path h="104394" w="104775">
                  <a:moveTo>
                    <a:pt x="104775" y="52197"/>
                  </a:moveTo>
                  <a:cubicBezTo>
                    <a:pt x="104775" y="55626"/>
                    <a:pt x="104394" y="59055"/>
                    <a:pt x="103759" y="62357"/>
                  </a:cubicBezTo>
                  <a:cubicBezTo>
                    <a:pt x="103124" y="65659"/>
                    <a:pt x="102108" y="68961"/>
                    <a:pt x="100838" y="72136"/>
                  </a:cubicBezTo>
                  <a:cubicBezTo>
                    <a:pt x="99568" y="75311"/>
                    <a:pt x="97917" y="78359"/>
                    <a:pt x="96012" y="81153"/>
                  </a:cubicBezTo>
                  <a:cubicBezTo>
                    <a:pt x="94107" y="83947"/>
                    <a:pt x="91948" y="86614"/>
                    <a:pt x="89535" y="89154"/>
                  </a:cubicBezTo>
                  <a:cubicBezTo>
                    <a:pt x="87122" y="91694"/>
                    <a:pt x="84455" y="93726"/>
                    <a:pt x="81534" y="95631"/>
                  </a:cubicBezTo>
                  <a:cubicBezTo>
                    <a:pt x="78613" y="97536"/>
                    <a:pt x="75692" y="99187"/>
                    <a:pt x="72517" y="100457"/>
                  </a:cubicBezTo>
                  <a:cubicBezTo>
                    <a:pt x="69342" y="101727"/>
                    <a:pt x="66040" y="102743"/>
                    <a:pt x="62738" y="103378"/>
                  </a:cubicBezTo>
                  <a:cubicBezTo>
                    <a:pt x="59436" y="104013"/>
                    <a:pt x="56007" y="104394"/>
                    <a:pt x="52578" y="104394"/>
                  </a:cubicBezTo>
                  <a:cubicBezTo>
                    <a:pt x="49149" y="104394"/>
                    <a:pt x="45720" y="104013"/>
                    <a:pt x="42418" y="103378"/>
                  </a:cubicBezTo>
                  <a:cubicBezTo>
                    <a:pt x="39116" y="102743"/>
                    <a:pt x="35814" y="101727"/>
                    <a:pt x="32639" y="100457"/>
                  </a:cubicBezTo>
                  <a:cubicBezTo>
                    <a:pt x="29464" y="99187"/>
                    <a:pt x="26416" y="97536"/>
                    <a:pt x="23622" y="95631"/>
                  </a:cubicBezTo>
                  <a:cubicBezTo>
                    <a:pt x="20828" y="93726"/>
                    <a:pt x="18161" y="91567"/>
                    <a:pt x="15621" y="89154"/>
                  </a:cubicBezTo>
                  <a:cubicBezTo>
                    <a:pt x="13081" y="86741"/>
                    <a:pt x="11049" y="84074"/>
                    <a:pt x="9144" y="81153"/>
                  </a:cubicBezTo>
                  <a:cubicBezTo>
                    <a:pt x="7239" y="78232"/>
                    <a:pt x="5334" y="75438"/>
                    <a:pt x="3937" y="72263"/>
                  </a:cubicBezTo>
                  <a:cubicBezTo>
                    <a:pt x="2540" y="69088"/>
                    <a:pt x="1651" y="65913"/>
                    <a:pt x="1016" y="62484"/>
                  </a:cubicBezTo>
                  <a:cubicBezTo>
                    <a:pt x="381" y="59055"/>
                    <a:pt x="0" y="55753"/>
                    <a:pt x="0" y="52197"/>
                  </a:cubicBezTo>
                  <a:cubicBezTo>
                    <a:pt x="0" y="48641"/>
                    <a:pt x="381" y="45339"/>
                    <a:pt x="1016" y="42037"/>
                  </a:cubicBezTo>
                  <a:cubicBezTo>
                    <a:pt x="1651" y="38735"/>
                    <a:pt x="2667" y="35433"/>
                    <a:pt x="3937" y="32258"/>
                  </a:cubicBezTo>
                  <a:cubicBezTo>
                    <a:pt x="5207" y="29083"/>
                    <a:pt x="6858" y="26035"/>
                    <a:pt x="8763" y="23241"/>
                  </a:cubicBezTo>
                  <a:cubicBezTo>
                    <a:pt x="10668" y="20447"/>
                    <a:pt x="12827" y="17780"/>
                    <a:pt x="15240" y="15240"/>
                  </a:cubicBezTo>
                  <a:cubicBezTo>
                    <a:pt x="17653" y="12700"/>
                    <a:pt x="20320" y="10668"/>
                    <a:pt x="23241" y="8763"/>
                  </a:cubicBezTo>
                  <a:cubicBezTo>
                    <a:pt x="26162" y="6858"/>
                    <a:pt x="29083" y="5207"/>
                    <a:pt x="32258" y="3937"/>
                  </a:cubicBezTo>
                  <a:cubicBezTo>
                    <a:pt x="35433" y="2667"/>
                    <a:pt x="38735" y="1651"/>
                    <a:pt x="42037" y="1016"/>
                  </a:cubicBezTo>
                  <a:cubicBezTo>
                    <a:pt x="45339" y="381"/>
                    <a:pt x="48768" y="0"/>
                    <a:pt x="52197" y="0"/>
                  </a:cubicBezTo>
                  <a:cubicBezTo>
                    <a:pt x="55626" y="0"/>
                    <a:pt x="59055" y="381"/>
                    <a:pt x="62357" y="1016"/>
                  </a:cubicBezTo>
                  <a:cubicBezTo>
                    <a:pt x="65659" y="1651"/>
                    <a:pt x="68961" y="2667"/>
                    <a:pt x="72136" y="3937"/>
                  </a:cubicBezTo>
                  <a:cubicBezTo>
                    <a:pt x="75311" y="5207"/>
                    <a:pt x="78359" y="6858"/>
                    <a:pt x="81153" y="8763"/>
                  </a:cubicBezTo>
                  <a:cubicBezTo>
                    <a:pt x="83947" y="10668"/>
                    <a:pt x="86614" y="12827"/>
                    <a:pt x="89154" y="15240"/>
                  </a:cubicBezTo>
                  <a:cubicBezTo>
                    <a:pt x="91694" y="17653"/>
                    <a:pt x="93726" y="20320"/>
                    <a:pt x="95631" y="23241"/>
                  </a:cubicBezTo>
                  <a:cubicBezTo>
                    <a:pt x="97536" y="26162"/>
                    <a:pt x="99187" y="29083"/>
                    <a:pt x="100457" y="32258"/>
                  </a:cubicBezTo>
                  <a:cubicBezTo>
                    <a:pt x="101727" y="35433"/>
                    <a:pt x="102743" y="38735"/>
                    <a:pt x="103378" y="42037"/>
                  </a:cubicBezTo>
                  <a:cubicBezTo>
                    <a:pt x="104013" y="45339"/>
                    <a:pt x="104394" y="48768"/>
                    <a:pt x="104394" y="52197"/>
                  </a:cubicBezTo>
                  <a:close/>
                </a:path>
              </a:pathLst>
            </a:custGeom>
            <a:solidFill>
              <a:srgbClr val="00297C"/>
            </a:solidFill>
          </p:spPr>
        </p:sp>
      </p:grpSp>
      <p:grpSp>
        <p:nvGrpSpPr>
          <p:cNvPr name="Group 11" id="11"/>
          <p:cNvGrpSpPr>
            <a:grpSpLocks noChangeAspect="true"/>
          </p:cNvGrpSpPr>
          <p:nvPr/>
        </p:nvGrpSpPr>
        <p:grpSpPr>
          <a:xfrm rot="0">
            <a:off x="458114" y="8144742"/>
            <a:ext cx="104775" cy="104775"/>
            <a:chOff x="0" y="0"/>
            <a:chExt cx="104775" cy="104775"/>
          </a:xfrm>
        </p:grpSpPr>
        <p:sp>
          <p:nvSpPr>
            <p:cNvPr name="Freeform 12" id="12"/>
            <p:cNvSpPr/>
            <p:nvPr/>
          </p:nvSpPr>
          <p:spPr>
            <a:xfrm flipH="false" flipV="false" rot="0">
              <a:off x="0" y="127"/>
              <a:ext cx="104775" cy="104394"/>
            </a:xfrm>
            <a:custGeom>
              <a:avLst/>
              <a:gdLst/>
              <a:ahLst/>
              <a:cxnLst/>
              <a:rect r="r" b="b" t="t" l="l"/>
              <a:pathLst>
                <a:path h="104394" w="104775">
                  <a:moveTo>
                    <a:pt x="104775" y="52197"/>
                  </a:moveTo>
                  <a:cubicBezTo>
                    <a:pt x="104775" y="55626"/>
                    <a:pt x="104394" y="59055"/>
                    <a:pt x="103759" y="62357"/>
                  </a:cubicBezTo>
                  <a:cubicBezTo>
                    <a:pt x="103124" y="65659"/>
                    <a:pt x="102108" y="68961"/>
                    <a:pt x="100838" y="72136"/>
                  </a:cubicBezTo>
                  <a:cubicBezTo>
                    <a:pt x="99568" y="75311"/>
                    <a:pt x="97917" y="78359"/>
                    <a:pt x="96012" y="81153"/>
                  </a:cubicBezTo>
                  <a:cubicBezTo>
                    <a:pt x="94107" y="83947"/>
                    <a:pt x="91948" y="86614"/>
                    <a:pt x="89535" y="89154"/>
                  </a:cubicBezTo>
                  <a:cubicBezTo>
                    <a:pt x="87122" y="91694"/>
                    <a:pt x="84455" y="93726"/>
                    <a:pt x="81534" y="95631"/>
                  </a:cubicBezTo>
                  <a:cubicBezTo>
                    <a:pt x="78613" y="97536"/>
                    <a:pt x="75692" y="99187"/>
                    <a:pt x="72517" y="100457"/>
                  </a:cubicBezTo>
                  <a:cubicBezTo>
                    <a:pt x="69342" y="101727"/>
                    <a:pt x="66040" y="102743"/>
                    <a:pt x="62738" y="103378"/>
                  </a:cubicBezTo>
                  <a:cubicBezTo>
                    <a:pt x="59436" y="104013"/>
                    <a:pt x="56007" y="104394"/>
                    <a:pt x="52578" y="104394"/>
                  </a:cubicBezTo>
                  <a:cubicBezTo>
                    <a:pt x="49149" y="104394"/>
                    <a:pt x="45720" y="104013"/>
                    <a:pt x="42418" y="103378"/>
                  </a:cubicBezTo>
                  <a:cubicBezTo>
                    <a:pt x="39116" y="102743"/>
                    <a:pt x="35814" y="101727"/>
                    <a:pt x="32639" y="100457"/>
                  </a:cubicBezTo>
                  <a:cubicBezTo>
                    <a:pt x="29464" y="99187"/>
                    <a:pt x="26416" y="97536"/>
                    <a:pt x="23622" y="95631"/>
                  </a:cubicBezTo>
                  <a:cubicBezTo>
                    <a:pt x="20828" y="93726"/>
                    <a:pt x="18161" y="91567"/>
                    <a:pt x="15621" y="89154"/>
                  </a:cubicBezTo>
                  <a:cubicBezTo>
                    <a:pt x="13081" y="86741"/>
                    <a:pt x="11049" y="84074"/>
                    <a:pt x="9144" y="81153"/>
                  </a:cubicBezTo>
                  <a:cubicBezTo>
                    <a:pt x="7239" y="78232"/>
                    <a:pt x="5334" y="75438"/>
                    <a:pt x="3937" y="72263"/>
                  </a:cubicBezTo>
                  <a:cubicBezTo>
                    <a:pt x="2540" y="69088"/>
                    <a:pt x="1651" y="65913"/>
                    <a:pt x="1016" y="62484"/>
                  </a:cubicBezTo>
                  <a:cubicBezTo>
                    <a:pt x="381" y="59055"/>
                    <a:pt x="0" y="55753"/>
                    <a:pt x="0" y="52197"/>
                  </a:cubicBezTo>
                  <a:cubicBezTo>
                    <a:pt x="0" y="48641"/>
                    <a:pt x="381" y="45339"/>
                    <a:pt x="1016" y="42037"/>
                  </a:cubicBezTo>
                  <a:cubicBezTo>
                    <a:pt x="1651" y="38735"/>
                    <a:pt x="2667" y="35433"/>
                    <a:pt x="3937" y="32258"/>
                  </a:cubicBezTo>
                  <a:cubicBezTo>
                    <a:pt x="5207" y="29083"/>
                    <a:pt x="6858" y="26035"/>
                    <a:pt x="8763" y="23241"/>
                  </a:cubicBezTo>
                  <a:cubicBezTo>
                    <a:pt x="10668" y="20447"/>
                    <a:pt x="12827" y="17780"/>
                    <a:pt x="15240" y="15240"/>
                  </a:cubicBezTo>
                  <a:cubicBezTo>
                    <a:pt x="17653" y="12700"/>
                    <a:pt x="20320" y="10668"/>
                    <a:pt x="23241" y="8763"/>
                  </a:cubicBezTo>
                  <a:cubicBezTo>
                    <a:pt x="26162" y="6858"/>
                    <a:pt x="29083" y="5207"/>
                    <a:pt x="32258" y="3937"/>
                  </a:cubicBezTo>
                  <a:cubicBezTo>
                    <a:pt x="35433" y="2667"/>
                    <a:pt x="38735" y="1651"/>
                    <a:pt x="42037" y="1016"/>
                  </a:cubicBezTo>
                  <a:cubicBezTo>
                    <a:pt x="45339" y="381"/>
                    <a:pt x="48768" y="0"/>
                    <a:pt x="52197" y="0"/>
                  </a:cubicBezTo>
                  <a:cubicBezTo>
                    <a:pt x="55626" y="0"/>
                    <a:pt x="59055" y="381"/>
                    <a:pt x="62357" y="1016"/>
                  </a:cubicBezTo>
                  <a:cubicBezTo>
                    <a:pt x="65659" y="1651"/>
                    <a:pt x="68961" y="2667"/>
                    <a:pt x="72136" y="3937"/>
                  </a:cubicBezTo>
                  <a:cubicBezTo>
                    <a:pt x="75311" y="5207"/>
                    <a:pt x="78359" y="6858"/>
                    <a:pt x="81153" y="8763"/>
                  </a:cubicBezTo>
                  <a:cubicBezTo>
                    <a:pt x="83947" y="10668"/>
                    <a:pt x="86614" y="12827"/>
                    <a:pt x="89154" y="15240"/>
                  </a:cubicBezTo>
                  <a:cubicBezTo>
                    <a:pt x="91694" y="17653"/>
                    <a:pt x="93726" y="20320"/>
                    <a:pt x="95631" y="23241"/>
                  </a:cubicBezTo>
                  <a:cubicBezTo>
                    <a:pt x="97536" y="26162"/>
                    <a:pt x="99187" y="29083"/>
                    <a:pt x="100457" y="32258"/>
                  </a:cubicBezTo>
                  <a:cubicBezTo>
                    <a:pt x="101727" y="35433"/>
                    <a:pt x="102743" y="38735"/>
                    <a:pt x="103378" y="42037"/>
                  </a:cubicBezTo>
                  <a:cubicBezTo>
                    <a:pt x="104013" y="45339"/>
                    <a:pt x="104394" y="48768"/>
                    <a:pt x="104394" y="52197"/>
                  </a:cubicBezTo>
                  <a:close/>
                </a:path>
              </a:pathLst>
            </a:custGeom>
            <a:solidFill>
              <a:srgbClr val="00297C"/>
            </a:solidFill>
          </p:spPr>
        </p:sp>
      </p:grpSp>
      <p:sp>
        <p:nvSpPr>
          <p:cNvPr name="TextBox 13" id="13"/>
          <p:cNvSpPr txBox="true"/>
          <p:nvPr/>
        </p:nvSpPr>
        <p:spPr>
          <a:xfrm rot="0">
            <a:off x="1633642" y="1167755"/>
            <a:ext cx="4808830" cy="1725740"/>
          </a:xfrm>
          <a:prstGeom prst="rect">
            <a:avLst/>
          </a:prstGeom>
        </p:spPr>
        <p:txBody>
          <a:bodyPr anchor="t" rtlCol="false" tIns="0" lIns="0" bIns="0" rIns="0">
            <a:spAutoFit/>
          </a:bodyPr>
          <a:lstStyle/>
          <a:p>
            <a:pPr algn="ctr">
              <a:lnSpc>
                <a:spcPts val="6973"/>
              </a:lnSpc>
            </a:pPr>
            <a:r>
              <a:rPr lang="en-US" b="true" sz="4464" spc="437">
                <a:solidFill>
                  <a:srgbClr val="FDFBFB"/>
                </a:solidFill>
                <a:latin typeface="League Spartan"/>
                <a:ea typeface="League Spartan"/>
                <a:cs typeface="League Spartan"/>
                <a:sym typeface="League Spartan"/>
              </a:rPr>
              <a:t>INTEGRATED UART OUTPUT</a:t>
            </a:r>
          </a:p>
        </p:txBody>
      </p:sp>
      <p:sp>
        <p:nvSpPr>
          <p:cNvPr name="TextBox 14" id="14"/>
          <p:cNvSpPr txBox="true"/>
          <p:nvPr/>
        </p:nvSpPr>
        <p:spPr>
          <a:xfrm rot="0">
            <a:off x="732996" y="3885057"/>
            <a:ext cx="7621581" cy="5548589"/>
          </a:xfrm>
          <a:prstGeom prst="rect">
            <a:avLst/>
          </a:prstGeom>
        </p:spPr>
        <p:txBody>
          <a:bodyPr anchor="t" rtlCol="false" tIns="0" lIns="0" bIns="0" rIns="0">
            <a:spAutoFit/>
          </a:bodyPr>
          <a:lstStyle/>
          <a:p>
            <a:pPr algn="l">
              <a:lnSpc>
                <a:spcPts val="3898"/>
              </a:lnSpc>
            </a:pPr>
            <a:r>
              <a:rPr lang="en-US" b="true" sz="2817">
                <a:solidFill>
                  <a:srgbClr val="00297C"/>
                </a:solidFill>
                <a:latin typeface="Arimo Bold"/>
                <a:ea typeface="Arimo Bold"/>
                <a:cs typeface="Arimo Bold"/>
                <a:sym typeface="Arimo Bold"/>
              </a:rPr>
              <a:t>The testbench simulates the behavior of the `top` module in a hardware description language (HDL) simulator If the `MemWrite` signal is high and the `DataAdr` is equal to 1796, and the `WriteData` is equal to 90, it means the test has succeeded. </a:t>
            </a:r>
          </a:p>
          <a:p>
            <a:pPr algn="l">
              <a:lnSpc>
                <a:spcPts val="7048"/>
              </a:lnSpc>
            </a:pPr>
            <a:r>
              <a:rPr lang="en-US" sz="2819">
                <a:solidFill>
                  <a:srgbClr val="00297C"/>
                </a:solidFill>
                <a:latin typeface="Arimo"/>
                <a:ea typeface="Arimo"/>
                <a:cs typeface="Arimo"/>
                <a:sym typeface="Arimo"/>
              </a:rPr>
              <a:t>`</a:t>
            </a:r>
            <a:r>
              <a:rPr lang="en-US" b="true" sz="2819">
                <a:solidFill>
                  <a:srgbClr val="00297C"/>
                </a:solidFill>
                <a:latin typeface="Arimo Bold"/>
                <a:ea typeface="Arimo Bold"/>
                <a:cs typeface="Arimo Bold"/>
                <a:sym typeface="Arimo Bold"/>
              </a:rPr>
              <a:t>DataAdr` is equal to 1796, and the</a:t>
            </a:r>
          </a:p>
          <a:p>
            <a:pPr algn="l">
              <a:lnSpc>
                <a:spcPts val="1409"/>
              </a:lnSpc>
            </a:pPr>
            <a:r>
              <a:rPr lang="en-US" b="true" sz="2819">
                <a:solidFill>
                  <a:srgbClr val="00297C"/>
                </a:solidFill>
                <a:latin typeface="Arimo Bold"/>
                <a:ea typeface="Arimo Bold"/>
                <a:cs typeface="Arimo Bold"/>
                <a:sym typeface="Arimo Bold"/>
              </a:rPr>
              <a:t>`WriteData` is equal to 90. Therefore, the</a:t>
            </a:r>
          </a:p>
          <a:p>
            <a:pPr algn="l">
              <a:lnSpc>
                <a:spcPts val="6391"/>
              </a:lnSpc>
            </a:pPr>
            <a:r>
              <a:rPr lang="en-US" b="true" sz="2819">
                <a:solidFill>
                  <a:srgbClr val="00297C"/>
                </a:solidFill>
                <a:latin typeface="Arimo Bold"/>
                <a:ea typeface="Arimo Bold"/>
                <a:cs typeface="Arimo Bold"/>
                <a:sym typeface="Arimo Bold"/>
              </a:rPr>
              <a:t>simulation has been successful.</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205740"/>
            <a:ext cx="18288000" cy="10696575"/>
          </a:xfrm>
          <a:custGeom>
            <a:avLst/>
            <a:gdLst/>
            <a:ahLst/>
            <a:cxnLst/>
            <a:rect r="r" b="b" t="t" l="l"/>
            <a:pathLst>
              <a:path h="10696575" w="18288000">
                <a:moveTo>
                  <a:pt x="0" y="0"/>
                </a:moveTo>
                <a:lnTo>
                  <a:pt x="18288000" y="0"/>
                </a:lnTo>
                <a:lnTo>
                  <a:pt x="18288000" y="10696575"/>
                </a:lnTo>
                <a:lnTo>
                  <a:pt x="0" y="10696575"/>
                </a:lnTo>
                <a:lnTo>
                  <a:pt x="0" y="0"/>
                </a:lnTo>
                <a:close/>
              </a:path>
            </a:pathLst>
          </a:custGeom>
          <a:blipFill>
            <a:blip r:embed="rId2">
              <a:alphaModFix amt="5900"/>
            </a:blip>
            <a:stretch>
              <a:fillRect l="0" t="0" r="0" b="0"/>
            </a:stretch>
          </a:blipFill>
        </p:spPr>
      </p:sp>
      <p:sp>
        <p:nvSpPr>
          <p:cNvPr name="Freeform 3" id="3"/>
          <p:cNvSpPr/>
          <p:nvPr/>
        </p:nvSpPr>
        <p:spPr>
          <a:xfrm flipH="false" flipV="false" rot="0">
            <a:off x="0" y="5143500"/>
            <a:ext cx="7394677" cy="5143500"/>
          </a:xfrm>
          <a:custGeom>
            <a:avLst/>
            <a:gdLst/>
            <a:ahLst/>
            <a:cxnLst/>
            <a:rect r="r" b="b" t="t" l="l"/>
            <a:pathLst>
              <a:path h="5143500" w="7394677">
                <a:moveTo>
                  <a:pt x="0" y="0"/>
                </a:moveTo>
                <a:lnTo>
                  <a:pt x="7394677" y="0"/>
                </a:lnTo>
                <a:lnTo>
                  <a:pt x="7394677" y="5143500"/>
                </a:lnTo>
                <a:lnTo>
                  <a:pt x="0" y="5143500"/>
                </a:lnTo>
                <a:lnTo>
                  <a:pt x="0" y="0"/>
                </a:lnTo>
                <a:close/>
              </a:path>
            </a:pathLst>
          </a:custGeom>
          <a:blipFill>
            <a:blip r:embed="rId3"/>
            <a:stretch>
              <a:fillRect l="-57919" t="0" r="0" b="-93703"/>
            </a:stretch>
          </a:blipFill>
        </p:spPr>
      </p:sp>
      <p:sp>
        <p:nvSpPr>
          <p:cNvPr name="Freeform 4" id="4"/>
          <p:cNvSpPr/>
          <p:nvPr/>
        </p:nvSpPr>
        <p:spPr>
          <a:xfrm flipH="false" flipV="false" rot="0">
            <a:off x="2922089" y="3252797"/>
            <a:ext cx="12443831" cy="3346647"/>
          </a:xfrm>
          <a:custGeom>
            <a:avLst/>
            <a:gdLst/>
            <a:ahLst/>
            <a:cxnLst/>
            <a:rect r="r" b="b" t="t" l="l"/>
            <a:pathLst>
              <a:path h="3346647" w="12443831">
                <a:moveTo>
                  <a:pt x="0" y="0"/>
                </a:moveTo>
                <a:lnTo>
                  <a:pt x="12443831" y="0"/>
                </a:lnTo>
                <a:lnTo>
                  <a:pt x="12443831" y="3346647"/>
                </a:lnTo>
                <a:lnTo>
                  <a:pt x="0" y="33466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983756" y="3473625"/>
            <a:ext cx="8486737" cy="2750506"/>
          </a:xfrm>
          <a:prstGeom prst="rect">
            <a:avLst/>
          </a:prstGeom>
        </p:spPr>
        <p:txBody>
          <a:bodyPr anchor="t" rtlCol="false" tIns="0" lIns="0" bIns="0" rIns="0">
            <a:spAutoFit/>
          </a:bodyPr>
          <a:lstStyle/>
          <a:p>
            <a:pPr algn="ctr">
              <a:lnSpc>
                <a:spcPts val="10951"/>
              </a:lnSpc>
            </a:pPr>
            <a:r>
              <a:rPr lang="en-US" b="true" sz="7964" spc="780">
                <a:solidFill>
                  <a:srgbClr val="FDFBFB"/>
                </a:solidFill>
                <a:latin typeface="League Spartan"/>
                <a:ea typeface="League Spartan"/>
                <a:cs typeface="League Spartan"/>
                <a:sym typeface="League Spartan"/>
              </a:rPr>
              <a:t>ROM IP INTEGRATION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00" r="0" b="-1981"/>
            </a:stretch>
          </a:blipFill>
        </p:spPr>
      </p:sp>
      <p:sp>
        <p:nvSpPr>
          <p:cNvPr name="Freeform 3" id="3"/>
          <p:cNvSpPr/>
          <p:nvPr/>
        </p:nvSpPr>
        <p:spPr>
          <a:xfrm flipH="false" flipV="false" rot="0">
            <a:off x="0" y="5143500"/>
            <a:ext cx="7394677" cy="5143500"/>
          </a:xfrm>
          <a:custGeom>
            <a:avLst/>
            <a:gdLst/>
            <a:ahLst/>
            <a:cxnLst/>
            <a:rect r="r" b="b" t="t" l="l"/>
            <a:pathLst>
              <a:path h="5143500" w="7394677">
                <a:moveTo>
                  <a:pt x="0" y="0"/>
                </a:moveTo>
                <a:lnTo>
                  <a:pt x="7394677" y="0"/>
                </a:lnTo>
                <a:lnTo>
                  <a:pt x="7394677" y="5143500"/>
                </a:lnTo>
                <a:lnTo>
                  <a:pt x="0" y="5143500"/>
                </a:lnTo>
                <a:lnTo>
                  <a:pt x="0" y="0"/>
                </a:lnTo>
                <a:close/>
              </a:path>
            </a:pathLst>
          </a:custGeom>
          <a:blipFill>
            <a:blip r:embed="rId3"/>
            <a:stretch>
              <a:fillRect l="-57919" t="0" r="0" b="-93703"/>
            </a:stretch>
          </a:blipFill>
        </p:spPr>
      </p:sp>
      <p:sp>
        <p:nvSpPr>
          <p:cNvPr name="Freeform 4" id="4"/>
          <p:cNvSpPr/>
          <p:nvPr/>
        </p:nvSpPr>
        <p:spPr>
          <a:xfrm flipH="false" flipV="false" rot="0">
            <a:off x="1071410" y="291236"/>
            <a:ext cx="16147266" cy="1479547"/>
          </a:xfrm>
          <a:custGeom>
            <a:avLst/>
            <a:gdLst/>
            <a:ahLst/>
            <a:cxnLst/>
            <a:rect r="r" b="b" t="t" l="l"/>
            <a:pathLst>
              <a:path h="1479547" w="16147266">
                <a:moveTo>
                  <a:pt x="0" y="0"/>
                </a:moveTo>
                <a:lnTo>
                  <a:pt x="16147266" y="0"/>
                </a:lnTo>
                <a:lnTo>
                  <a:pt x="16147266" y="1479547"/>
                </a:lnTo>
                <a:lnTo>
                  <a:pt x="0" y="1479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395902" y="481755"/>
            <a:ext cx="9686106" cy="992553"/>
          </a:xfrm>
          <a:prstGeom prst="rect">
            <a:avLst/>
          </a:prstGeom>
        </p:spPr>
        <p:txBody>
          <a:bodyPr anchor="t" rtlCol="false" tIns="0" lIns="0" bIns="0" rIns="0">
            <a:spAutoFit/>
          </a:bodyPr>
          <a:lstStyle/>
          <a:p>
            <a:pPr algn="l">
              <a:lnSpc>
                <a:spcPts val="8071"/>
              </a:lnSpc>
            </a:pPr>
            <a:r>
              <a:rPr lang="en-US" b="true" sz="5765" spc="564">
                <a:solidFill>
                  <a:srgbClr val="FDFBFB"/>
                </a:solidFill>
                <a:latin typeface="League Spartan"/>
                <a:ea typeface="League Spartan"/>
                <a:cs typeface="League Spartan"/>
                <a:sym typeface="League Spartan"/>
              </a:rPr>
              <a:t>ROM IP INTEGRATION</a:t>
            </a:r>
          </a:p>
        </p:txBody>
      </p:sp>
      <p:sp>
        <p:nvSpPr>
          <p:cNvPr name="TextBox 6" id="6"/>
          <p:cNvSpPr txBox="true"/>
          <p:nvPr/>
        </p:nvSpPr>
        <p:spPr>
          <a:xfrm rot="0">
            <a:off x="575701" y="7249868"/>
            <a:ext cx="12042086" cy="557117"/>
          </a:xfrm>
          <a:prstGeom prst="rect">
            <a:avLst/>
          </a:prstGeom>
        </p:spPr>
        <p:txBody>
          <a:bodyPr anchor="t" rtlCol="false" tIns="0" lIns="0" bIns="0" rIns="0">
            <a:spAutoFit/>
          </a:bodyPr>
          <a:lstStyle/>
          <a:p>
            <a:pPr algn="l">
              <a:lnSpc>
                <a:spcPts val="4499"/>
              </a:lnSpc>
            </a:pPr>
            <a:r>
              <a:rPr lang="en-US" sz="3214">
                <a:solidFill>
                  <a:srgbClr val="FFFFFF"/>
                </a:solidFill>
                <a:latin typeface="Trocchi"/>
                <a:ea typeface="Trocchi"/>
                <a:cs typeface="Trocchi"/>
                <a:sym typeface="Trocchi"/>
              </a:rPr>
              <a:t>- Processor signals ("read," "clock") guide ROM interaction.</a:t>
            </a:r>
          </a:p>
        </p:txBody>
      </p:sp>
      <p:sp>
        <p:nvSpPr>
          <p:cNvPr name="TextBox 7" id="7"/>
          <p:cNvSpPr txBox="true"/>
          <p:nvPr/>
        </p:nvSpPr>
        <p:spPr>
          <a:xfrm rot="0">
            <a:off x="575701" y="3453308"/>
            <a:ext cx="14171752" cy="557117"/>
          </a:xfrm>
          <a:prstGeom prst="rect">
            <a:avLst/>
          </a:prstGeom>
        </p:spPr>
        <p:txBody>
          <a:bodyPr anchor="t" rtlCol="false" tIns="0" lIns="0" bIns="0" rIns="0">
            <a:spAutoFit/>
          </a:bodyPr>
          <a:lstStyle/>
          <a:p>
            <a:pPr algn="l">
              <a:lnSpc>
                <a:spcPts val="4499"/>
              </a:lnSpc>
            </a:pPr>
            <a:r>
              <a:rPr lang="en-US" sz="3214">
                <a:solidFill>
                  <a:srgbClr val="FFFFFF"/>
                </a:solidFill>
                <a:latin typeface="Trocchi"/>
                <a:ea typeface="Trocchi"/>
                <a:cs typeface="Trocchi"/>
                <a:sym typeface="Trocchi"/>
              </a:rPr>
              <a:t>- ROM integration in single-cycle processors enhances performance.</a:t>
            </a:r>
          </a:p>
        </p:txBody>
      </p:sp>
      <p:sp>
        <p:nvSpPr>
          <p:cNvPr name="TextBox 8" id="8"/>
          <p:cNvSpPr txBox="true"/>
          <p:nvPr/>
        </p:nvSpPr>
        <p:spPr>
          <a:xfrm rot="0">
            <a:off x="575701" y="6686493"/>
            <a:ext cx="14972919" cy="557117"/>
          </a:xfrm>
          <a:prstGeom prst="rect">
            <a:avLst/>
          </a:prstGeom>
        </p:spPr>
        <p:txBody>
          <a:bodyPr anchor="t" rtlCol="false" tIns="0" lIns="0" bIns="0" rIns="0">
            <a:spAutoFit/>
          </a:bodyPr>
          <a:lstStyle/>
          <a:p>
            <a:pPr algn="l">
              <a:lnSpc>
                <a:spcPts val="4499"/>
              </a:lnSpc>
            </a:pPr>
            <a:r>
              <a:rPr lang="en-US" sz="3214">
                <a:solidFill>
                  <a:srgbClr val="FFFFFF"/>
                </a:solidFill>
                <a:latin typeface="Trocchi"/>
                <a:ea typeface="Trocchi"/>
                <a:cs typeface="Trocchi"/>
                <a:sym typeface="Trocchi"/>
              </a:rPr>
              <a:t>- Connect ROM's address and data pathways to processor's mechanisms.</a:t>
            </a:r>
          </a:p>
        </p:txBody>
      </p:sp>
      <p:sp>
        <p:nvSpPr>
          <p:cNvPr name="TextBox 9" id="9"/>
          <p:cNvSpPr txBox="true"/>
          <p:nvPr/>
        </p:nvSpPr>
        <p:spPr>
          <a:xfrm rot="0">
            <a:off x="575701" y="4016683"/>
            <a:ext cx="15341889" cy="557117"/>
          </a:xfrm>
          <a:prstGeom prst="rect">
            <a:avLst/>
          </a:prstGeom>
        </p:spPr>
        <p:txBody>
          <a:bodyPr anchor="t" rtlCol="false" tIns="0" lIns="0" bIns="0" rIns="0">
            <a:spAutoFit/>
          </a:bodyPr>
          <a:lstStyle/>
          <a:p>
            <a:pPr algn="l">
              <a:lnSpc>
                <a:spcPts val="4499"/>
              </a:lnSpc>
            </a:pPr>
            <a:r>
              <a:rPr lang="en-US" sz="3214">
                <a:solidFill>
                  <a:srgbClr val="FFFFFF"/>
                </a:solidFill>
                <a:latin typeface="Trocchi"/>
                <a:ea typeface="Trocchi"/>
                <a:cs typeface="Trocchi"/>
                <a:sym typeface="Trocchi"/>
              </a:rPr>
              <a:t>- ROM acts as a storage for instructions, reducing external data wait time.</a:t>
            </a:r>
          </a:p>
        </p:txBody>
      </p:sp>
      <p:sp>
        <p:nvSpPr>
          <p:cNvPr name="TextBox 10" id="10"/>
          <p:cNvSpPr txBox="true"/>
          <p:nvPr/>
        </p:nvSpPr>
        <p:spPr>
          <a:xfrm rot="0">
            <a:off x="575701" y="4580049"/>
            <a:ext cx="16406927" cy="557117"/>
          </a:xfrm>
          <a:prstGeom prst="rect">
            <a:avLst/>
          </a:prstGeom>
        </p:spPr>
        <p:txBody>
          <a:bodyPr anchor="t" rtlCol="false" tIns="0" lIns="0" bIns="0" rIns="0">
            <a:spAutoFit/>
          </a:bodyPr>
          <a:lstStyle/>
          <a:p>
            <a:pPr algn="l">
              <a:lnSpc>
                <a:spcPts val="4499"/>
              </a:lnSpc>
            </a:pPr>
            <a:r>
              <a:rPr lang="en-US" sz="3214">
                <a:solidFill>
                  <a:srgbClr val="FFFFFF"/>
                </a:solidFill>
                <a:latin typeface="Trocchi"/>
                <a:ea typeface="Trocchi"/>
                <a:cs typeface="Trocchi"/>
                <a:sym typeface="Trocchi"/>
              </a:rPr>
              <a:t>- Collaboration between processor and ROM boosts system speed and efficiency</a:t>
            </a:r>
          </a:p>
        </p:txBody>
      </p:sp>
      <p:sp>
        <p:nvSpPr>
          <p:cNvPr name="TextBox 11" id="11"/>
          <p:cNvSpPr txBox="true"/>
          <p:nvPr/>
        </p:nvSpPr>
        <p:spPr>
          <a:xfrm rot="0">
            <a:off x="575701" y="7813234"/>
            <a:ext cx="17479680" cy="557117"/>
          </a:xfrm>
          <a:prstGeom prst="rect">
            <a:avLst/>
          </a:prstGeom>
        </p:spPr>
        <p:txBody>
          <a:bodyPr anchor="t" rtlCol="false" tIns="0" lIns="0" bIns="0" rIns="0">
            <a:spAutoFit/>
          </a:bodyPr>
          <a:lstStyle/>
          <a:p>
            <a:pPr algn="l">
              <a:lnSpc>
                <a:spcPts val="4499"/>
              </a:lnSpc>
            </a:pPr>
            <a:r>
              <a:rPr lang="en-US" sz="3214">
                <a:solidFill>
                  <a:srgbClr val="FFFFFF"/>
                </a:solidFill>
                <a:latin typeface="Trocchi"/>
                <a:ea typeface="Trocchi"/>
                <a:cs typeface="Trocchi"/>
                <a:sym typeface="Trocchi"/>
              </a:rPr>
              <a:t>- Seamless collaboration optimizes instruction availability and system performance.</a:t>
            </a:r>
          </a:p>
        </p:txBody>
      </p:sp>
      <p:sp>
        <p:nvSpPr>
          <p:cNvPr name="TextBox 12" id="12"/>
          <p:cNvSpPr txBox="true"/>
          <p:nvPr/>
        </p:nvSpPr>
        <p:spPr>
          <a:xfrm rot="0">
            <a:off x="6354451" y="5698303"/>
            <a:ext cx="5690654" cy="785593"/>
          </a:xfrm>
          <a:prstGeom prst="rect">
            <a:avLst/>
          </a:prstGeom>
        </p:spPr>
        <p:txBody>
          <a:bodyPr anchor="t" rtlCol="false" tIns="0" lIns="0" bIns="0" rIns="0">
            <a:spAutoFit/>
          </a:bodyPr>
          <a:lstStyle/>
          <a:p>
            <a:pPr algn="l">
              <a:lnSpc>
                <a:spcPts val="6298"/>
              </a:lnSpc>
            </a:pPr>
            <a:r>
              <a:rPr lang="en-US" sz="4499">
                <a:solidFill>
                  <a:srgbClr val="FFFFFF"/>
                </a:solidFill>
                <a:latin typeface="Trocchi"/>
                <a:ea typeface="Trocchi"/>
                <a:cs typeface="Trocchi"/>
                <a:sym typeface="Trocchi"/>
              </a:rPr>
              <a:t>Integration Process</a:t>
            </a:r>
          </a:p>
        </p:txBody>
      </p:sp>
      <p:sp>
        <p:nvSpPr>
          <p:cNvPr name="TextBox 13" id="13"/>
          <p:cNvSpPr txBox="true"/>
          <p:nvPr/>
        </p:nvSpPr>
        <p:spPr>
          <a:xfrm rot="0">
            <a:off x="4289898" y="2233870"/>
            <a:ext cx="9649454" cy="785593"/>
          </a:xfrm>
          <a:prstGeom prst="rect">
            <a:avLst/>
          </a:prstGeom>
        </p:spPr>
        <p:txBody>
          <a:bodyPr anchor="t" rtlCol="false" tIns="0" lIns="0" bIns="0" rIns="0">
            <a:spAutoFit/>
          </a:bodyPr>
          <a:lstStyle/>
          <a:p>
            <a:pPr algn="l">
              <a:lnSpc>
                <a:spcPts val="6298"/>
              </a:lnSpc>
            </a:pPr>
            <a:r>
              <a:rPr lang="en-US" sz="4499">
                <a:solidFill>
                  <a:srgbClr val="FFFFFF"/>
                </a:solidFill>
                <a:latin typeface="Trocchi"/>
                <a:ea typeface="Trocchi"/>
                <a:cs typeface="Trocchi"/>
                <a:sym typeface="Trocchi"/>
              </a:rPr>
              <a:t>Why we need ROM IP Integration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900"/>
            </a:blip>
            <a:stretch>
              <a:fillRect l="0" t="-2000" r="0" b="-1981"/>
            </a:stretch>
          </a:blipFill>
        </p:spPr>
      </p:sp>
      <p:sp>
        <p:nvSpPr>
          <p:cNvPr name="Freeform 3" id="3"/>
          <p:cNvSpPr/>
          <p:nvPr/>
        </p:nvSpPr>
        <p:spPr>
          <a:xfrm flipH="false" flipV="false" rot="0">
            <a:off x="0" y="5143500"/>
            <a:ext cx="7394677" cy="5143500"/>
          </a:xfrm>
          <a:custGeom>
            <a:avLst/>
            <a:gdLst/>
            <a:ahLst/>
            <a:cxnLst/>
            <a:rect r="r" b="b" t="t" l="l"/>
            <a:pathLst>
              <a:path h="5143500" w="7394677">
                <a:moveTo>
                  <a:pt x="0" y="0"/>
                </a:moveTo>
                <a:lnTo>
                  <a:pt x="7394677" y="0"/>
                </a:lnTo>
                <a:lnTo>
                  <a:pt x="7394677" y="5143500"/>
                </a:lnTo>
                <a:lnTo>
                  <a:pt x="0" y="5143500"/>
                </a:lnTo>
                <a:lnTo>
                  <a:pt x="0" y="0"/>
                </a:lnTo>
                <a:close/>
              </a:path>
            </a:pathLst>
          </a:custGeom>
          <a:blipFill>
            <a:blip r:embed="rId3"/>
            <a:stretch>
              <a:fillRect l="-57919" t="0" r="0" b="-93703"/>
            </a:stretch>
          </a:blipFill>
        </p:spPr>
      </p:sp>
      <p:sp>
        <p:nvSpPr>
          <p:cNvPr name="Freeform 4" id="4"/>
          <p:cNvSpPr/>
          <p:nvPr/>
        </p:nvSpPr>
        <p:spPr>
          <a:xfrm flipH="false" flipV="false" rot="0">
            <a:off x="1071410" y="291236"/>
            <a:ext cx="16147266" cy="1479547"/>
          </a:xfrm>
          <a:custGeom>
            <a:avLst/>
            <a:gdLst/>
            <a:ahLst/>
            <a:cxnLst/>
            <a:rect r="r" b="b" t="t" l="l"/>
            <a:pathLst>
              <a:path h="1479547" w="16147266">
                <a:moveTo>
                  <a:pt x="0" y="0"/>
                </a:moveTo>
                <a:lnTo>
                  <a:pt x="16147266" y="0"/>
                </a:lnTo>
                <a:lnTo>
                  <a:pt x="16147266" y="1479547"/>
                </a:lnTo>
                <a:lnTo>
                  <a:pt x="0" y="1479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395902" y="481755"/>
            <a:ext cx="9686106" cy="992553"/>
          </a:xfrm>
          <a:prstGeom prst="rect">
            <a:avLst/>
          </a:prstGeom>
        </p:spPr>
        <p:txBody>
          <a:bodyPr anchor="t" rtlCol="false" tIns="0" lIns="0" bIns="0" rIns="0">
            <a:spAutoFit/>
          </a:bodyPr>
          <a:lstStyle/>
          <a:p>
            <a:pPr algn="l">
              <a:lnSpc>
                <a:spcPts val="8071"/>
              </a:lnSpc>
            </a:pPr>
            <a:r>
              <a:rPr lang="en-US" b="true" sz="5765" spc="564">
                <a:solidFill>
                  <a:srgbClr val="FDFBFB"/>
                </a:solidFill>
                <a:latin typeface="League Spartan"/>
                <a:ea typeface="League Spartan"/>
                <a:cs typeface="League Spartan"/>
                <a:sym typeface="League Spartan"/>
              </a:rPr>
              <a:t>ROM IP INTEGRATION</a:t>
            </a:r>
          </a:p>
        </p:txBody>
      </p:sp>
      <p:sp>
        <p:nvSpPr>
          <p:cNvPr name="TextBox 6" id="6"/>
          <p:cNvSpPr txBox="true"/>
          <p:nvPr/>
        </p:nvSpPr>
        <p:spPr>
          <a:xfrm rot="0">
            <a:off x="451333" y="7588587"/>
            <a:ext cx="10573502" cy="557060"/>
          </a:xfrm>
          <a:prstGeom prst="rect">
            <a:avLst/>
          </a:prstGeom>
        </p:spPr>
        <p:txBody>
          <a:bodyPr anchor="t" rtlCol="false" tIns="0" lIns="0" bIns="0" rIns="0">
            <a:spAutoFit/>
          </a:bodyPr>
          <a:lstStyle/>
          <a:p>
            <a:pPr algn="l">
              <a:lnSpc>
                <a:spcPts val="4499"/>
              </a:lnSpc>
            </a:pPr>
            <a:r>
              <a:rPr lang="en-US" sz="3213">
                <a:solidFill>
                  <a:srgbClr val="FFFFFF"/>
                </a:solidFill>
                <a:latin typeface="Trocchi"/>
                <a:ea typeface="Trocchi"/>
                <a:cs typeface="Trocchi"/>
                <a:sym typeface="Trocchi"/>
              </a:rPr>
              <a:t>- "Testbench" guarantees device's correct behavior.</a:t>
            </a:r>
          </a:p>
        </p:txBody>
      </p:sp>
      <p:sp>
        <p:nvSpPr>
          <p:cNvPr name="TextBox 7" id="7"/>
          <p:cNvSpPr txBox="true"/>
          <p:nvPr/>
        </p:nvSpPr>
        <p:spPr>
          <a:xfrm rot="0">
            <a:off x="451333" y="7017087"/>
            <a:ext cx="11511886" cy="557060"/>
          </a:xfrm>
          <a:prstGeom prst="rect">
            <a:avLst/>
          </a:prstGeom>
        </p:spPr>
        <p:txBody>
          <a:bodyPr anchor="t" rtlCol="false" tIns="0" lIns="0" bIns="0" rIns="0">
            <a:spAutoFit/>
          </a:bodyPr>
          <a:lstStyle/>
          <a:p>
            <a:pPr algn="l">
              <a:lnSpc>
                <a:spcPts val="4499"/>
              </a:lnSpc>
            </a:pPr>
            <a:r>
              <a:rPr lang="en-US" sz="3213">
                <a:solidFill>
                  <a:srgbClr val="FFFFFF"/>
                </a:solidFill>
                <a:latin typeface="Trocchi"/>
                <a:ea typeface="Trocchi"/>
                <a:cs typeface="Trocchi"/>
                <a:sym typeface="Trocchi"/>
              </a:rPr>
              <a:t>- Integration fosters cohesive component collaboration.</a:t>
            </a:r>
          </a:p>
        </p:txBody>
      </p:sp>
      <p:sp>
        <p:nvSpPr>
          <p:cNvPr name="TextBox 8" id="8"/>
          <p:cNvSpPr txBox="true"/>
          <p:nvPr/>
        </p:nvSpPr>
        <p:spPr>
          <a:xfrm rot="0">
            <a:off x="451790" y="3569599"/>
            <a:ext cx="12498676" cy="557117"/>
          </a:xfrm>
          <a:prstGeom prst="rect">
            <a:avLst/>
          </a:prstGeom>
        </p:spPr>
        <p:txBody>
          <a:bodyPr anchor="t" rtlCol="false" tIns="0" lIns="0" bIns="0" rIns="0">
            <a:spAutoFit/>
          </a:bodyPr>
          <a:lstStyle/>
          <a:p>
            <a:pPr algn="l">
              <a:lnSpc>
                <a:spcPts val="4499"/>
              </a:lnSpc>
            </a:pPr>
            <a:r>
              <a:rPr lang="en-US" sz="3214">
                <a:solidFill>
                  <a:srgbClr val="FFFFFF"/>
                </a:solidFill>
                <a:latin typeface="Trocchi"/>
                <a:ea typeface="Trocchi"/>
                <a:cs typeface="Trocchi"/>
                <a:sym typeface="Trocchi"/>
              </a:rPr>
              <a:t>- ROM IP module instantiated within processor's top module.</a:t>
            </a:r>
          </a:p>
        </p:txBody>
      </p:sp>
      <p:sp>
        <p:nvSpPr>
          <p:cNvPr name="TextBox 9" id="9"/>
          <p:cNvSpPr txBox="true"/>
          <p:nvPr/>
        </p:nvSpPr>
        <p:spPr>
          <a:xfrm rot="0">
            <a:off x="451790" y="4132964"/>
            <a:ext cx="12717618" cy="557117"/>
          </a:xfrm>
          <a:prstGeom prst="rect">
            <a:avLst/>
          </a:prstGeom>
        </p:spPr>
        <p:txBody>
          <a:bodyPr anchor="t" rtlCol="false" tIns="0" lIns="0" bIns="0" rIns="0">
            <a:spAutoFit/>
          </a:bodyPr>
          <a:lstStyle/>
          <a:p>
            <a:pPr algn="l">
              <a:lnSpc>
                <a:spcPts val="4499"/>
              </a:lnSpc>
            </a:pPr>
            <a:r>
              <a:rPr lang="en-US" sz="3214">
                <a:solidFill>
                  <a:srgbClr val="FFFFFF"/>
                </a:solidFill>
                <a:latin typeface="Trocchi"/>
                <a:ea typeface="Trocchi"/>
                <a:cs typeface="Trocchi"/>
                <a:sym typeface="Trocchi"/>
              </a:rPr>
              <a:t>- Signals like "PC" interconnected for efficient data exchange.</a:t>
            </a:r>
          </a:p>
        </p:txBody>
      </p:sp>
      <p:sp>
        <p:nvSpPr>
          <p:cNvPr name="TextBox 10" id="10"/>
          <p:cNvSpPr txBox="true"/>
          <p:nvPr/>
        </p:nvSpPr>
        <p:spPr>
          <a:xfrm rot="0">
            <a:off x="451333" y="8160087"/>
            <a:ext cx="15253240" cy="557060"/>
          </a:xfrm>
          <a:prstGeom prst="rect">
            <a:avLst/>
          </a:prstGeom>
        </p:spPr>
        <p:txBody>
          <a:bodyPr anchor="t" rtlCol="false" tIns="0" lIns="0" bIns="0" rIns="0">
            <a:spAutoFit/>
          </a:bodyPr>
          <a:lstStyle/>
          <a:p>
            <a:pPr algn="l">
              <a:lnSpc>
                <a:spcPts val="4499"/>
              </a:lnSpc>
            </a:pPr>
            <a:r>
              <a:rPr lang="en-US" sz="3213">
                <a:solidFill>
                  <a:srgbClr val="FFFFFF"/>
                </a:solidFill>
                <a:latin typeface="Trocchi"/>
                <a:ea typeface="Trocchi"/>
                <a:cs typeface="Trocchi"/>
                <a:sym typeface="Trocchi"/>
              </a:rPr>
              <a:t>- ROM inclusion accelerates processor efficiency, minimizing data delays.</a:t>
            </a:r>
          </a:p>
        </p:txBody>
      </p:sp>
      <p:sp>
        <p:nvSpPr>
          <p:cNvPr name="TextBox 11" id="11"/>
          <p:cNvSpPr txBox="true"/>
          <p:nvPr/>
        </p:nvSpPr>
        <p:spPr>
          <a:xfrm rot="0">
            <a:off x="451790" y="4696330"/>
            <a:ext cx="17006430" cy="557117"/>
          </a:xfrm>
          <a:prstGeom prst="rect">
            <a:avLst/>
          </a:prstGeom>
        </p:spPr>
        <p:txBody>
          <a:bodyPr anchor="t" rtlCol="false" tIns="0" lIns="0" bIns="0" rIns="0">
            <a:spAutoFit/>
          </a:bodyPr>
          <a:lstStyle/>
          <a:p>
            <a:pPr algn="l">
              <a:lnSpc>
                <a:spcPts val="4499"/>
              </a:lnSpc>
            </a:pPr>
            <a:r>
              <a:rPr lang="en-US" sz="3214">
                <a:solidFill>
                  <a:srgbClr val="FFFFFF"/>
                </a:solidFill>
                <a:latin typeface="Trocchi"/>
                <a:ea typeface="Trocchi"/>
                <a:cs typeface="Trocchi"/>
                <a:sym typeface="Trocchi"/>
              </a:rPr>
              <a:t>- "imem" ROM fetches instructions using "pc" and "clk" signals for synchronization.</a:t>
            </a:r>
          </a:p>
        </p:txBody>
      </p:sp>
      <p:sp>
        <p:nvSpPr>
          <p:cNvPr name="TextBox 12" id="12"/>
          <p:cNvSpPr txBox="true"/>
          <p:nvPr/>
        </p:nvSpPr>
        <p:spPr>
          <a:xfrm rot="0">
            <a:off x="4291136" y="2234956"/>
            <a:ext cx="9647072" cy="816750"/>
          </a:xfrm>
          <a:prstGeom prst="rect">
            <a:avLst/>
          </a:prstGeom>
        </p:spPr>
        <p:txBody>
          <a:bodyPr anchor="t" rtlCol="false" tIns="0" lIns="0" bIns="0" rIns="0">
            <a:spAutoFit/>
          </a:bodyPr>
          <a:lstStyle/>
          <a:p>
            <a:pPr algn="l">
              <a:lnSpc>
                <a:spcPts val="6579"/>
              </a:lnSpc>
            </a:pPr>
            <a:r>
              <a:rPr lang="en-US" sz="4699">
                <a:solidFill>
                  <a:srgbClr val="FFFFFF"/>
                </a:solidFill>
                <a:latin typeface="Trocchi"/>
                <a:ea typeface="Trocchi"/>
                <a:cs typeface="Trocchi"/>
                <a:sym typeface="Trocchi"/>
              </a:rPr>
              <a:t>Instantiation and Collaboration</a:t>
            </a:r>
          </a:p>
        </p:txBody>
      </p:sp>
      <p:sp>
        <p:nvSpPr>
          <p:cNvPr name="TextBox 13" id="13"/>
          <p:cNvSpPr txBox="true"/>
          <p:nvPr/>
        </p:nvSpPr>
        <p:spPr>
          <a:xfrm rot="0">
            <a:off x="6382198" y="6013552"/>
            <a:ext cx="4908118" cy="785593"/>
          </a:xfrm>
          <a:prstGeom prst="rect">
            <a:avLst/>
          </a:prstGeom>
        </p:spPr>
        <p:txBody>
          <a:bodyPr anchor="t" rtlCol="false" tIns="0" lIns="0" bIns="0" rIns="0">
            <a:spAutoFit/>
          </a:bodyPr>
          <a:lstStyle/>
          <a:p>
            <a:pPr algn="l">
              <a:lnSpc>
                <a:spcPts val="6298"/>
              </a:lnSpc>
            </a:pPr>
            <a:r>
              <a:rPr lang="en-US" sz="4499">
                <a:solidFill>
                  <a:srgbClr val="FFFFFF"/>
                </a:solidFill>
                <a:latin typeface="Trocchi"/>
                <a:ea typeface="Trocchi"/>
                <a:cs typeface="Trocchi"/>
                <a:sym typeface="Trocchi"/>
              </a:rPr>
              <a:t>Final Conclusion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205740"/>
            <a:ext cx="18288000" cy="10696575"/>
          </a:xfrm>
          <a:custGeom>
            <a:avLst/>
            <a:gdLst/>
            <a:ahLst/>
            <a:cxnLst/>
            <a:rect r="r" b="b" t="t" l="l"/>
            <a:pathLst>
              <a:path h="10696575" w="18288000">
                <a:moveTo>
                  <a:pt x="0" y="0"/>
                </a:moveTo>
                <a:lnTo>
                  <a:pt x="18288000" y="0"/>
                </a:lnTo>
                <a:lnTo>
                  <a:pt x="18288000" y="10696575"/>
                </a:lnTo>
                <a:lnTo>
                  <a:pt x="0" y="10696575"/>
                </a:lnTo>
                <a:lnTo>
                  <a:pt x="0" y="0"/>
                </a:lnTo>
                <a:close/>
              </a:path>
            </a:pathLst>
          </a:custGeom>
          <a:blipFill>
            <a:blip r:embed="rId2">
              <a:alphaModFix amt="5900"/>
            </a:blip>
            <a:stretch>
              <a:fillRect l="0" t="0" r="0" b="0"/>
            </a:stretch>
          </a:blipFill>
        </p:spPr>
      </p:sp>
      <p:sp>
        <p:nvSpPr>
          <p:cNvPr name="Freeform 3" id="3"/>
          <p:cNvSpPr/>
          <p:nvPr/>
        </p:nvSpPr>
        <p:spPr>
          <a:xfrm flipH="false" flipV="false" rot="0">
            <a:off x="0" y="5143500"/>
            <a:ext cx="7394677" cy="5143500"/>
          </a:xfrm>
          <a:custGeom>
            <a:avLst/>
            <a:gdLst/>
            <a:ahLst/>
            <a:cxnLst/>
            <a:rect r="r" b="b" t="t" l="l"/>
            <a:pathLst>
              <a:path h="5143500" w="7394677">
                <a:moveTo>
                  <a:pt x="0" y="0"/>
                </a:moveTo>
                <a:lnTo>
                  <a:pt x="7394677" y="0"/>
                </a:lnTo>
                <a:lnTo>
                  <a:pt x="7394677" y="5143500"/>
                </a:lnTo>
                <a:lnTo>
                  <a:pt x="0" y="5143500"/>
                </a:lnTo>
                <a:lnTo>
                  <a:pt x="0" y="0"/>
                </a:lnTo>
                <a:close/>
              </a:path>
            </a:pathLst>
          </a:custGeom>
          <a:blipFill>
            <a:blip r:embed="rId3"/>
            <a:stretch>
              <a:fillRect l="-57919" t="0" r="0" b="-93703"/>
            </a:stretch>
          </a:blipFill>
        </p:spPr>
      </p:sp>
      <p:sp>
        <p:nvSpPr>
          <p:cNvPr name="Freeform 4" id="4"/>
          <p:cNvSpPr/>
          <p:nvPr/>
        </p:nvSpPr>
        <p:spPr>
          <a:xfrm flipH="false" flipV="false" rot="0">
            <a:off x="1071410" y="291236"/>
            <a:ext cx="16147266" cy="1479547"/>
          </a:xfrm>
          <a:custGeom>
            <a:avLst/>
            <a:gdLst/>
            <a:ahLst/>
            <a:cxnLst/>
            <a:rect r="r" b="b" t="t" l="l"/>
            <a:pathLst>
              <a:path h="1479547" w="16147266">
                <a:moveTo>
                  <a:pt x="0" y="0"/>
                </a:moveTo>
                <a:lnTo>
                  <a:pt x="16147266" y="0"/>
                </a:lnTo>
                <a:lnTo>
                  <a:pt x="16147266" y="1479547"/>
                </a:lnTo>
                <a:lnTo>
                  <a:pt x="0" y="1479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47888" y="3139364"/>
            <a:ext cx="12820650" cy="6987340"/>
          </a:xfrm>
          <a:custGeom>
            <a:avLst/>
            <a:gdLst/>
            <a:ahLst/>
            <a:cxnLst/>
            <a:rect r="r" b="b" t="t" l="l"/>
            <a:pathLst>
              <a:path h="6987340" w="12820650">
                <a:moveTo>
                  <a:pt x="0" y="0"/>
                </a:moveTo>
                <a:lnTo>
                  <a:pt x="12820650" y="0"/>
                </a:lnTo>
                <a:lnTo>
                  <a:pt x="12820650" y="6987340"/>
                </a:lnTo>
                <a:lnTo>
                  <a:pt x="0" y="6987340"/>
                </a:lnTo>
                <a:lnTo>
                  <a:pt x="0" y="0"/>
                </a:lnTo>
                <a:close/>
              </a:path>
            </a:pathLst>
          </a:custGeom>
          <a:blipFill>
            <a:blip r:embed="rId6"/>
            <a:stretch>
              <a:fillRect l="-5187" t="-17506" r="-8631" b="0"/>
            </a:stretch>
          </a:blipFill>
        </p:spPr>
      </p:sp>
      <p:sp>
        <p:nvSpPr>
          <p:cNvPr name="TextBox 6" id="6"/>
          <p:cNvSpPr txBox="true"/>
          <p:nvPr/>
        </p:nvSpPr>
        <p:spPr>
          <a:xfrm rot="0">
            <a:off x="4395902" y="481755"/>
            <a:ext cx="9686106" cy="992553"/>
          </a:xfrm>
          <a:prstGeom prst="rect">
            <a:avLst/>
          </a:prstGeom>
        </p:spPr>
        <p:txBody>
          <a:bodyPr anchor="t" rtlCol="false" tIns="0" lIns="0" bIns="0" rIns="0">
            <a:spAutoFit/>
          </a:bodyPr>
          <a:lstStyle/>
          <a:p>
            <a:pPr algn="l">
              <a:lnSpc>
                <a:spcPts val="8071"/>
              </a:lnSpc>
            </a:pPr>
            <a:r>
              <a:rPr lang="en-US" b="true" sz="5765" spc="564">
                <a:solidFill>
                  <a:srgbClr val="FDFBFB"/>
                </a:solidFill>
                <a:latin typeface="League Spartan"/>
                <a:ea typeface="League Spartan"/>
                <a:cs typeface="League Spartan"/>
                <a:sym typeface="League Spartan"/>
              </a:rPr>
              <a:t>ROM IP INTEGRATION</a:t>
            </a:r>
          </a:p>
        </p:txBody>
      </p:sp>
      <p:sp>
        <p:nvSpPr>
          <p:cNvPr name="TextBox 7" id="7"/>
          <p:cNvSpPr txBox="true"/>
          <p:nvPr/>
        </p:nvSpPr>
        <p:spPr>
          <a:xfrm rot="0">
            <a:off x="4291136" y="2234956"/>
            <a:ext cx="9647072" cy="816750"/>
          </a:xfrm>
          <a:prstGeom prst="rect">
            <a:avLst/>
          </a:prstGeom>
        </p:spPr>
        <p:txBody>
          <a:bodyPr anchor="t" rtlCol="false" tIns="0" lIns="0" bIns="0" rIns="0">
            <a:spAutoFit/>
          </a:bodyPr>
          <a:lstStyle/>
          <a:p>
            <a:pPr algn="l">
              <a:lnSpc>
                <a:spcPts val="6579"/>
              </a:lnSpc>
            </a:pPr>
            <a:r>
              <a:rPr lang="en-US" sz="4699">
                <a:solidFill>
                  <a:srgbClr val="FFFFFF"/>
                </a:solidFill>
                <a:latin typeface="Trocchi"/>
                <a:ea typeface="Trocchi"/>
                <a:cs typeface="Trocchi"/>
                <a:sym typeface="Trocchi"/>
              </a:rPr>
              <a:t>Instantiation and Collaboration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11884543" y="5229111"/>
            <a:ext cx="6403457" cy="5057889"/>
          </a:xfrm>
          <a:custGeom>
            <a:avLst/>
            <a:gdLst/>
            <a:ahLst/>
            <a:cxnLst/>
            <a:rect r="r" b="b" t="t" l="l"/>
            <a:pathLst>
              <a:path h="5057889" w="6403457">
                <a:moveTo>
                  <a:pt x="0" y="0"/>
                </a:moveTo>
                <a:lnTo>
                  <a:pt x="6403457" y="0"/>
                </a:lnTo>
                <a:lnTo>
                  <a:pt x="6403457" y="5057889"/>
                </a:lnTo>
                <a:lnTo>
                  <a:pt x="0" y="5057889"/>
                </a:lnTo>
                <a:lnTo>
                  <a:pt x="0" y="0"/>
                </a:lnTo>
                <a:close/>
              </a:path>
            </a:pathLst>
          </a:custGeom>
          <a:blipFill>
            <a:blip r:embed="rId2"/>
            <a:stretch>
              <a:fillRect l="0" t="0" r="-82364" b="-96982"/>
            </a:stretch>
          </a:blipFill>
        </p:spPr>
      </p:sp>
      <p:sp>
        <p:nvSpPr>
          <p:cNvPr name="Freeform 3" id="3"/>
          <p:cNvSpPr/>
          <p:nvPr/>
        </p:nvSpPr>
        <p:spPr>
          <a:xfrm flipH="false" flipV="false" rot="0">
            <a:off x="0" y="0"/>
            <a:ext cx="5874515" cy="4373956"/>
          </a:xfrm>
          <a:custGeom>
            <a:avLst/>
            <a:gdLst/>
            <a:ahLst/>
            <a:cxnLst/>
            <a:rect r="r" b="b" t="t" l="l"/>
            <a:pathLst>
              <a:path h="4373956" w="5874515">
                <a:moveTo>
                  <a:pt x="0" y="0"/>
                </a:moveTo>
                <a:lnTo>
                  <a:pt x="5874515" y="0"/>
                </a:lnTo>
                <a:lnTo>
                  <a:pt x="5874515" y="4373956"/>
                </a:lnTo>
                <a:lnTo>
                  <a:pt x="0" y="4373956"/>
                </a:lnTo>
                <a:lnTo>
                  <a:pt x="0" y="0"/>
                </a:lnTo>
                <a:close/>
              </a:path>
            </a:pathLst>
          </a:custGeom>
          <a:blipFill>
            <a:blip r:embed="rId2"/>
            <a:stretch>
              <a:fillRect l="-98784" t="-127783" r="0" b="0"/>
            </a:stretch>
          </a:blipFill>
        </p:spPr>
      </p:sp>
      <p:sp>
        <p:nvSpPr>
          <p:cNvPr name="Freeform 4" id="4"/>
          <p:cNvSpPr/>
          <p:nvPr/>
        </p:nvSpPr>
        <p:spPr>
          <a:xfrm flipH="false" flipV="false" rot="0">
            <a:off x="1621279" y="4530214"/>
            <a:ext cx="15045414" cy="1746247"/>
          </a:xfrm>
          <a:custGeom>
            <a:avLst/>
            <a:gdLst/>
            <a:ahLst/>
            <a:cxnLst/>
            <a:rect r="r" b="b" t="t" l="l"/>
            <a:pathLst>
              <a:path h="1746247" w="15045414">
                <a:moveTo>
                  <a:pt x="0" y="0"/>
                </a:moveTo>
                <a:lnTo>
                  <a:pt x="15045414" y="0"/>
                </a:lnTo>
                <a:lnTo>
                  <a:pt x="15045414" y="1746247"/>
                </a:lnTo>
                <a:lnTo>
                  <a:pt x="0" y="1746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345555" y="4750270"/>
            <a:ext cx="2009775" cy="1304925"/>
          </a:xfrm>
          <a:custGeom>
            <a:avLst/>
            <a:gdLst/>
            <a:ahLst/>
            <a:cxnLst/>
            <a:rect r="r" b="b" t="t" l="l"/>
            <a:pathLst>
              <a:path h="1304925" w="2009775">
                <a:moveTo>
                  <a:pt x="0" y="0"/>
                </a:moveTo>
                <a:lnTo>
                  <a:pt x="2009775" y="0"/>
                </a:lnTo>
                <a:lnTo>
                  <a:pt x="2009775" y="1304925"/>
                </a:lnTo>
                <a:lnTo>
                  <a:pt x="0" y="1304925"/>
                </a:lnTo>
                <a:lnTo>
                  <a:pt x="0" y="0"/>
                </a:lnTo>
                <a:close/>
              </a:path>
            </a:pathLst>
          </a:custGeom>
          <a:blipFill>
            <a:blip r:embed="rId5"/>
            <a:stretch>
              <a:fillRect l="0" t="-1125" r="0" b="-1064"/>
            </a:stretch>
          </a:blipFill>
        </p:spPr>
      </p:sp>
      <p:sp>
        <p:nvSpPr>
          <p:cNvPr name="Freeform 6" id="6"/>
          <p:cNvSpPr/>
          <p:nvPr/>
        </p:nvSpPr>
        <p:spPr>
          <a:xfrm flipH="false" flipV="false" rot="0">
            <a:off x="9963274" y="4749460"/>
            <a:ext cx="2057400" cy="1371600"/>
          </a:xfrm>
          <a:custGeom>
            <a:avLst/>
            <a:gdLst/>
            <a:ahLst/>
            <a:cxnLst/>
            <a:rect r="r" b="b" t="t" l="l"/>
            <a:pathLst>
              <a:path h="1371600" w="2057400">
                <a:moveTo>
                  <a:pt x="0" y="0"/>
                </a:moveTo>
                <a:lnTo>
                  <a:pt x="2057400" y="0"/>
                </a:lnTo>
                <a:lnTo>
                  <a:pt x="2057400" y="1371600"/>
                </a:lnTo>
                <a:lnTo>
                  <a:pt x="0" y="1371600"/>
                </a:lnTo>
                <a:lnTo>
                  <a:pt x="0" y="0"/>
                </a:lnTo>
                <a:close/>
              </a:path>
            </a:pathLst>
          </a:custGeom>
          <a:blipFill>
            <a:blip r:embed="rId6"/>
            <a:stretch>
              <a:fillRect l="0" t="0" r="0" b="0"/>
            </a:stretch>
          </a:blipFill>
        </p:spPr>
      </p:sp>
      <p:sp>
        <p:nvSpPr>
          <p:cNvPr name="Freeform 7" id="7"/>
          <p:cNvSpPr/>
          <p:nvPr/>
        </p:nvSpPr>
        <p:spPr>
          <a:xfrm flipH="false" flipV="false" rot="0">
            <a:off x="13795077" y="4621663"/>
            <a:ext cx="1495425" cy="1495425"/>
          </a:xfrm>
          <a:custGeom>
            <a:avLst/>
            <a:gdLst/>
            <a:ahLst/>
            <a:cxnLst/>
            <a:rect r="r" b="b" t="t" l="l"/>
            <a:pathLst>
              <a:path h="1495425" w="1495425">
                <a:moveTo>
                  <a:pt x="0" y="0"/>
                </a:moveTo>
                <a:lnTo>
                  <a:pt x="1495425" y="0"/>
                </a:lnTo>
                <a:lnTo>
                  <a:pt x="1495425" y="1495425"/>
                </a:lnTo>
                <a:lnTo>
                  <a:pt x="0" y="14954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5254019" y="903084"/>
            <a:ext cx="8001876" cy="1091517"/>
          </a:xfrm>
          <a:prstGeom prst="rect">
            <a:avLst/>
          </a:prstGeom>
        </p:spPr>
        <p:txBody>
          <a:bodyPr anchor="t" rtlCol="false" tIns="0" lIns="0" bIns="0" rIns="0">
            <a:spAutoFit/>
          </a:bodyPr>
          <a:lstStyle/>
          <a:p>
            <a:pPr algn="l">
              <a:lnSpc>
                <a:spcPts val="8884"/>
              </a:lnSpc>
            </a:pPr>
            <a:r>
              <a:rPr lang="en-US" b="true" sz="6346" spc="621">
                <a:solidFill>
                  <a:srgbClr val="00297C"/>
                </a:solidFill>
                <a:latin typeface="League Spartan"/>
                <a:ea typeface="League Spartan"/>
                <a:cs typeface="League Spartan"/>
                <a:sym typeface="League Spartan"/>
              </a:rPr>
              <a:t>METHODOLOGY </a:t>
            </a:r>
          </a:p>
        </p:txBody>
      </p:sp>
      <p:sp>
        <p:nvSpPr>
          <p:cNvPr name="TextBox 9" id="9"/>
          <p:cNvSpPr txBox="true"/>
          <p:nvPr/>
        </p:nvSpPr>
        <p:spPr>
          <a:xfrm rot="0">
            <a:off x="2978039" y="3456146"/>
            <a:ext cx="980370" cy="386124"/>
          </a:xfrm>
          <a:prstGeom prst="rect">
            <a:avLst/>
          </a:prstGeom>
        </p:spPr>
        <p:txBody>
          <a:bodyPr anchor="t" rtlCol="false" tIns="0" lIns="0" bIns="0" rIns="0">
            <a:spAutoFit/>
          </a:bodyPr>
          <a:lstStyle/>
          <a:p>
            <a:pPr algn="l">
              <a:lnSpc>
                <a:spcPts val="3075"/>
              </a:lnSpc>
            </a:pPr>
            <a:r>
              <a:rPr lang="en-US" b="true" sz="2196">
                <a:solidFill>
                  <a:srgbClr val="00297C"/>
                </a:solidFill>
                <a:latin typeface="Arimo Bold"/>
                <a:ea typeface="Arimo Bold"/>
                <a:cs typeface="Arimo Bold"/>
                <a:sym typeface="Arimo Bold"/>
              </a:rPr>
              <a:t>STEP 1</a:t>
            </a:r>
          </a:p>
        </p:txBody>
      </p:sp>
      <p:sp>
        <p:nvSpPr>
          <p:cNvPr name="TextBox 10" id="10"/>
          <p:cNvSpPr txBox="true"/>
          <p:nvPr/>
        </p:nvSpPr>
        <p:spPr>
          <a:xfrm rot="0">
            <a:off x="6491992" y="3456146"/>
            <a:ext cx="980370" cy="386124"/>
          </a:xfrm>
          <a:prstGeom prst="rect">
            <a:avLst/>
          </a:prstGeom>
        </p:spPr>
        <p:txBody>
          <a:bodyPr anchor="t" rtlCol="false" tIns="0" lIns="0" bIns="0" rIns="0">
            <a:spAutoFit/>
          </a:bodyPr>
          <a:lstStyle/>
          <a:p>
            <a:pPr algn="l">
              <a:lnSpc>
                <a:spcPts val="3075"/>
              </a:lnSpc>
            </a:pPr>
            <a:r>
              <a:rPr lang="en-US" b="true" sz="2196">
                <a:solidFill>
                  <a:srgbClr val="00297C"/>
                </a:solidFill>
                <a:latin typeface="Arimo Bold"/>
                <a:ea typeface="Arimo Bold"/>
                <a:cs typeface="Arimo Bold"/>
                <a:sym typeface="Arimo Bold"/>
              </a:rPr>
              <a:t>STEP 2</a:t>
            </a:r>
          </a:p>
        </p:txBody>
      </p:sp>
      <p:sp>
        <p:nvSpPr>
          <p:cNvPr name="TextBox 11" id="11"/>
          <p:cNvSpPr txBox="true"/>
          <p:nvPr/>
        </p:nvSpPr>
        <p:spPr>
          <a:xfrm rot="0">
            <a:off x="10105749" y="3456146"/>
            <a:ext cx="980370" cy="386124"/>
          </a:xfrm>
          <a:prstGeom prst="rect">
            <a:avLst/>
          </a:prstGeom>
        </p:spPr>
        <p:txBody>
          <a:bodyPr anchor="t" rtlCol="false" tIns="0" lIns="0" bIns="0" rIns="0">
            <a:spAutoFit/>
          </a:bodyPr>
          <a:lstStyle/>
          <a:p>
            <a:pPr algn="l">
              <a:lnSpc>
                <a:spcPts val="3075"/>
              </a:lnSpc>
            </a:pPr>
            <a:r>
              <a:rPr lang="en-US" b="true" sz="2196">
                <a:solidFill>
                  <a:srgbClr val="00297C"/>
                </a:solidFill>
                <a:latin typeface="Arimo Bold"/>
                <a:ea typeface="Arimo Bold"/>
                <a:cs typeface="Arimo Bold"/>
                <a:sym typeface="Arimo Bold"/>
              </a:rPr>
              <a:t>STEP 3</a:t>
            </a:r>
          </a:p>
        </p:txBody>
      </p:sp>
      <p:sp>
        <p:nvSpPr>
          <p:cNvPr name="TextBox 12" id="12"/>
          <p:cNvSpPr txBox="true"/>
          <p:nvPr/>
        </p:nvSpPr>
        <p:spPr>
          <a:xfrm rot="0">
            <a:off x="13664860" y="3437096"/>
            <a:ext cx="980370" cy="386124"/>
          </a:xfrm>
          <a:prstGeom prst="rect">
            <a:avLst/>
          </a:prstGeom>
        </p:spPr>
        <p:txBody>
          <a:bodyPr anchor="t" rtlCol="false" tIns="0" lIns="0" bIns="0" rIns="0">
            <a:spAutoFit/>
          </a:bodyPr>
          <a:lstStyle/>
          <a:p>
            <a:pPr algn="l">
              <a:lnSpc>
                <a:spcPts val="3075"/>
              </a:lnSpc>
            </a:pPr>
            <a:r>
              <a:rPr lang="en-US" b="true" sz="2196">
                <a:solidFill>
                  <a:srgbClr val="00297C"/>
                </a:solidFill>
                <a:latin typeface="Arimo Bold"/>
                <a:ea typeface="Arimo Bold"/>
                <a:cs typeface="Arimo Bold"/>
                <a:sym typeface="Arimo Bold"/>
              </a:rPr>
              <a:t>STEP 4</a:t>
            </a:r>
          </a:p>
        </p:txBody>
      </p:sp>
      <p:sp>
        <p:nvSpPr>
          <p:cNvPr name="TextBox 13" id="13"/>
          <p:cNvSpPr txBox="true"/>
          <p:nvPr/>
        </p:nvSpPr>
        <p:spPr>
          <a:xfrm rot="0">
            <a:off x="1976333" y="6467818"/>
            <a:ext cx="3397177" cy="381048"/>
          </a:xfrm>
          <a:prstGeom prst="rect">
            <a:avLst/>
          </a:prstGeom>
        </p:spPr>
        <p:txBody>
          <a:bodyPr anchor="t" rtlCol="false" tIns="0" lIns="0" bIns="0" rIns="0">
            <a:spAutoFit/>
          </a:bodyPr>
          <a:lstStyle/>
          <a:p>
            <a:pPr algn="l">
              <a:lnSpc>
                <a:spcPts val="3031"/>
              </a:lnSpc>
            </a:pPr>
            <a:r>
              <a:rPr lang="en-US" b="true" sz="2165" spc="212">
                <a:solidFill>
                  <a:srgbClr val="000000"/>
                </a:solidFill>
                <a:latin typeface="League Spartan"/>
                <a:ea typeface="League Spartan"/>
                <a:cs typeface="League Spartan"/>
                <a:sym typeface="League Spartan"/>
              </a:rPr>
              <a:t>LITERATURE REVIEW</a:t>
            </a:r>
          </a:p>
        </p:txBody>
      </p:sp>
      <p:sp>
        <p:nvSpPr>
          <p:cNvPr name="TextBox 14" id="14"/>
          <p:cNvSpPr txBox="true"/>
          <p:nvPr/>
        </p:nvSpPr>
        <p:spPr>
          <a:xfrm rot="0">
            <a:off x="5856275" y="6312322"/>
            <a:ext cx="2723607" cy="1114473"/>
          </a:xfrm>
          <a:prstGeom prst="rect">
            <a:avLst/>
          </a:prstGeom>
        </p:spPr>
        <p:txBody>
          <a:bodyPr anchor="t" rtlCol="false" tIns="0" lIns="0" bIns="0" rIns="0">
            <a:spAutoFit/>
          </a:bodyPr>
          <a:lstStyle/>
          <a:p>
            <a:pPr algn="ctr">
              <a:lnSpc>
                <a:spcPts val="2925"/>
              </a:lnSpc>
            </a:pPr>
            <a:r>
              <a:rPr lang="en-US" b="true" sz="2165" spc="212">
                <a:solidFill>
                  <a:srgbClr val="000000"/>
                </a:solidFill>
                <a:latin typeface="League Spartan"/>
                <a:ea typeface="League Spartan"/>
                <a:cs typeface="League Spartan"/>
                <a:sym typeface="League Spartan"/>
              </a:rPr>
              <a:t>DESIGNING AND CODING PROCESSOR</a:t>
            </a:r>
          </a:p>
        </p:txBody>
      </p:sp>
      <p:sp>
        <p:nvSpPr>
          <p:cNvPr name="TextBox 15" id="15"/>
          <p:cNvSpPr txBox="true"/>
          <p:nvPr/>
        </p:nvSpPr>
        <p:spPr>
          <a:xfrm rot="0">
            <a:off x="13570515" y="6295739"/>
            <a:ext cx="2000164" cy="1114473"/>
          </a:xfrm>
          <a:prstGeom prst="rect">
            <a:avLst/>
          </a:prstGeom>
        </p:spPr>
        <p:txBody>
          <a:bodyPr anchor="t" rtlCol="false" tIns="0" lIns="0" bIns="0" rIns="0">
            <a:spAutoFit/>
          </a:bodyPr>
          <a:lstStyle/>
          <a:p>
            <a:pPr algn="ctr">
              <a:lnSpc>
                <a:spcPts val="2925"/>
              </a:lnSpc>
            </a:pPr>
            <a:r>
              <a:rPr lang="en-US" b="true" sz="2165" spc="212">
                <a:solidFill>
                  <a:srgbClr val="000000"/>
                </a:solidFill>
                <a:latin typeface="League Spartan"/>
                <a:ea typeface="League Spartan"/>
                <a:cs typeface="League Spartan"/>
                <a:sym typeface="League Spartan"/>
              </a:rPr>
              <a:t>SYNTHESIS AND DEBUGGING</a:t>
            </a:r>
          </a:p>
        </p:txBody>
      </p:sp>
      <p:sp>
        <p:nvSpPr>
          <p:cNvPr name="TextBox 16" id="16"/>
          <p:cNvSpPr txBox="true"/>
          <p:nvPr/>
        </p:nvSpPr>
        <p:spPr>
          <a:xfrm rot="0">
            <a:off x="9700527" y="6489421"/>
            <a:ext cx="2986345" cy="746150"/>
          </a:xfrm>
          <a:prstGeom prst="rect">
            <a:avLst/>
          </a:prstGeom>
        </p:spPr>
        <p:txBody>
          <a:bodyPr anchor="t" rtlCol="false" tIns="0" lIns="0" bIns="0" rIns="0">
            <a:spAutoFit/>
          </a:bodyPr>
          <a:lstStyle/>
          <a:p>
            <a:pPr algn="ctr">
              <a:lnSpc>
                <a:spcPts val="2956"/>
              </a:lnSpc>
            </a:pPr>
            <a:r>
              <a:rPr lang="en-US" b="true" sz="2159" spc="211">
                <a:solidFill>
                  <a:srgbClr val="000000"/>
                </a:solidFill>
                <a:latin typeface="League Spartan"/>
                <a:ea typeface="League Spartan"/>
                <a:cs typeface="League Spartan"/>
                <a:sym typeface="League Spartan"/>
              </a:rPr>
              <a:t>SOFTWARE IMPLEMENTATION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900"/>
            </a:blip>
            <a:stretch>
              <a:fillRect l="0" t="-2000" r="0" b="-1981"/>
            </a:stretch>
          </a:blipFill>
        </p:spPr>
      </p:sp>
      <p:sp>
        <p:nvSpPr>
          <p:cNvPr name="Freeform 3" id="3"/>
          <p:cNvSpPr/>
          <p:nvPr/>
        </p:nvSpPr>
        <p:spPr>
          <a:xfrm flipH="false" flipV="false" rot="0">
            <a:off x="0" y="5143500"/>
            <a:ext cx="7394677" cy="5143500"/>
          </a:xfrm>
          <a:custGeom>
            <a:avLst/>
            <a:gdLst/>
            <a:ahLst/>
            <a:cxnLst/>
            <a:rect r="r" b="b" t="t" l="l"/>
            <a:pathLst>
              <a:path h="5143500" w="7394677">
                <a:moveTo>
                  <a:pt x="0" y="0"/>
                </a:moveTo>
                <a:lnTo>
                  <a:pt x="7394677" y="0"/>
                </a:lnTo>
                <a:lnTo>
                  <a:pt x="7394677" y="5143500"/>
                </a:lnTo>
                <a:lnTo>
                  <a:pt x="0" y="5143500"/>
                </a:lnTo>
                <a:lnTo>
                  <a:pt x="0" y="0"/>
                </a:lnTo>
                <a:close/>
              </a:path>
            </a:pathLst>
          </a:custGeom>
          <a:blipFill>
            <a:blip r:embed="rId3"/>
            <a:stretch>
              <a:fillRect l="-57919" t="0" r="0" b="-93703"/>
            </a:stretch>
          </a:blipFill>
        </p:spPr>
      </p:sp>
      <p:sp>
        <p:nvSpPr>
          <p:cNvPr name="Freeform 4" id="4"/>
          <p:cNvSpPr/>
          <p:nvPr/>
        </p:nvSpPr>
        <p:spPr>
          <a:xfrm flipH="false" flipV="false" rot="0">
            <a:off x="2922089" y="3252807"/>
            <a:ext cx="12443831" cy="3346647"/>
          </a:xfrm>
          <a:custGeom>
            <a:avLst/>
            <a:gdLst/>
            <a:ahLst/>
            <a:cxnLst/>
            <a:rect r="r" b="b" t="t" l="l"/>
            <a:pathLst>
              <a:path h="3346647" w="12443831">
                <a:moveTo>
                  <a:pt x="0" y="0"/>
                </a:moveTo>
                <a:lnTo>
                  <a:pt x="12443831" y="0"/>
                </a:lnTo>
                <a:lnTo>
                  <a:pt x="12443831" y="3346646"/>
                </a:lnTo>
                <a:lnTo>
                  <a:pt x="0" y="33466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445576" y="3473634"/>
            <a:ext cx="7544781" cy="2750506"/>
          </a:xfrm>
          <a:prstGeom prst="rect">
            <a:avLst/>
          </a:prstGeom>
        </p:spPr>
        <p:txBody>
          <a:bodyPr anchor="t" rtlCol="false" tIns="0" lIns="0" bIns="0" rIns="0">
            <a:spAutoFit/>
          </a:bodyPr>
          <a:lstStyle/>
          <a:p>
            <a:pPr algn="ctr">
              <a:lnSpc>
                <a:spcPts val="10951"/>
              </a:lnSpc>
            </a:pPr>
            <a:r>
              <a:rPr lang="en-US" b="true" sz="7964" spc="780">
                <a:solidFill>
                  <a:srgbClr val="FDFBFB"/>
                </a:solidFill>
                <a:latin typeface="League Spartan"/>
                <a:ea typeface="League Spartan"/>
                <a:cs typeface="League Spartan"/>
                <a:sym typeface="League Spartan"/>
              </a:rPr>
              <a:t>PIPELINED PROCESSOR</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205740"/>
            <a:ext cx="18288000" cy="10696575"/>
          </a:xfrm>
          <a:custGeom>
            <a:avLst/>
            <a:gdLst/>
            <a:ahLst/>
            <a:cxnLst/>
            <a:rect r="r" b="b" t="t" l="l"/>
            <a:pathLst>
              <a:path h="10696575" w="18288000">
                <a:moveTo>
                  <a:pt x="0" y="0"/>
                </a:moveTo>
                <a:lnTo>
                  <a:pt x="18288000" y="0"/>
                </a:lnTo>
                <a:lnTo>
                  <a:pt x="18288000" y="10696575"/>
                </a:lnTo>
                <a:lnTo>
                  <a:pt x="0" y="10696575"/>
                </a:lnTo>
                <a:lnTo>
                  <a:pt x="0" y="0"/>
                </a:lnTo>
                <a:close/>
              </a:path>
            </a:pathLst>
          </a:custGeom>
          <a:blipFill>
            <a:blip r:embed="rId2">
              <a:alphaModFix amt="5900"/>
            </a:blip>
            <a:stretch>
              <a:fillRect l="0" t="0" r="0" b="0"/>
            </a:stretch>
          </a:blipFill>
        </p:spPr>
      </p:sp>
      <p:sp>
        <p:nvSpPr>
          <p:cNvPr name="Freeform 3" id="3"/>
          <p:cNvSpPr/>
          <p:nvPr/>
        </p:nvSpPr>
        <p:spPr>
          <a:xfrm flipH="false" flipV="false" rot="0">
            <a:off x="0" y="5143500"/>
            <a:ext cx="7394677" cy="5143500"/>
          </a:xfrm>
          <a:custGeom>
            <a:avLst/>
            <a:gdLst/>
            <a:ahLst/>
            <a:cxnLst/>
            <a:rect r="r" b="b" t="t" l="l"/>
            <a:pathLst>
              <a:path h="5143500" w="7394677">
                <a:moveTo>
                  <a:pt x="0" y="0"/>
                </a:moveTo>
                <a:lnTo>
                  <a:pt x="7394677" y="0"/>
                </a:lnTo>
                <a:lnTo>
                  <a:pt x="7394677" y="5143500"/>
                </a:lnTo>
                <a:lnTo>
                  <a:pt x="0" y="5143500"/>
                </a:lnTo>
                <a:lnTo>
                  <a:pt x="0" y="0"/>
                </a:lnTo>
                <a:close/>
              </a:path>
            </a:pathLst>
          </a:custGeom>
          <a:blipFill>
            <a:blip r:embed="rId3"/>
            <a:stretch>
              <a:fillRect l="-57919" t="0" r="0" b="-93703"/>
            </a:stretch>
          </a:blipFill>
        </p:spPr>
      </p:sp>
      <p:sp>
        <p:nvSpPr>
          <p:cNvPr name="Freeform 4" id="4"/>
          <p:cNvSpPr/>
          <p:nvPr/>
        </p:nvSpPr>
        <p:spPr>
          <a:xfrm flipH="false" flipV="false" rot="0">
            <a:off x="397116" y="140351"/>
            <a:ext cx="17493767" cy="1776708"/>
          </a:xfrm>
          <a:custGeom>
            <a:avLst/>
            <a:gdLst/>
            <a:ahLst/>
            <a:cxnLst/>
            <a:rect r="r" b="b" t="t" l="l"/>
            <a:pathLst>
              <a:path h="1776708" w="17493767">
                <a:moveTo>
                  <a:pt x="0" y="0"/>
                </a:moveTo>
                <a:lnTo>
                  <a:pt x="17493768" y="0"/>
                </a:lnTo>
                <a:lnTo>
                  <a:pt x="17493768" y="1776708"/>
                </a:lnTo>
                <a:lnTo>
                  <a:pt x="0" y="17767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566693" y="557012"/>
            <a:ext cx="11377889" cy="828961"/>
          </a:xfrm>
          <a:prstGeom prst="rect">
            <a:avLst/>
          </a:prstGeom>
        </p:spPr>
        <p:txBody>
          <a:bodyPr anchor="t" rtlCol="false" tIns="0" lIns="0" bIns="0" rIns="0">
            <a:spAutoFit/>
          </a:bodyPr>
          <a:lstStyle/>
          <a:p>
            <a:pPr algn="l">
              <a:lnSpc>
                <a:spcPts val="6670"/>
              </a:lnSpc>
            </a:pPr>
            <a:r>
              <a:rPr lang="en-US" b="true" sz="4764" spc="466">
                <a:solidFill>
                  <a:srgbClr val="FDFBFB"/>
                </a:solidFill>
                <a:latin typeface="League Spartan"/>
                <a:ea typeface="League Spartan"/>
                <a:cs typeface="League Spartan"/>
                <a:sym typeface="League Spartan"/>
              </a:rPr>
              <a:t>PIPELINED RISC-V PROCESSOR</a:t>
            </a:r>
          </a:p>
        </p:txBody>
      </p:sp>
      <p:sp>
        <p:nvSpPr>
          <p:cNvPr name="TextBox 6" id="6"/>
          <p:cNvSpPr txBox="true"/>
          <p:nvPr/>
        </p:nvSpPr>
        <p:spPr>
          <a:xfrm rot="0">
            <a:off x="1380468" y="3885124"/>
            <a:ext cx="2580113" cy="966540"/>
          </a:xfrm>
          <a:prstGeom prst="rect">
            <a:avLst/>
          </a:prstGeom>
        </p:spPr>
        <p:txBody>
          <a:bodyPr anchor="t" rtlCol="false" tIns="0" lIns="0" bIns="0" rIns="0">
            <a:spAutoFit/>
          </a:bodyPr>
          <a:lstStyle/>
          <a:p>
            <a:pPr algn="l">
              <a:lnSpc>
                <a:spcPts val="7756"/>
              </a:lnSpc>
            </a:pPr>
            <a:r>
              <a:rPr lang="en-US" sz="5540">
                <a:solidFill>
                  <a:srgbClr val="FFFFFF"/>
                </a:solidFill>
                <a:latin typeface="Trocchi"/>
                <a:ea typeface="Trocchi"/>
                <a:cs typeface="Trocchi"/>
                <a:sym typeface="Trocchi"/>
              </a:rPr>
              <a:t> Fetch </a:t>
            </a:r>
          </a:p>
        </p:txBody>
      </p:sp>
      <p:sp>
        <p:nvSpPr>
          <p:cNvPr name="TextBox 7" id="7"/>
          <p:cNvSpPr txBox="true"/>
          <p:nvPr/>
        </p:nvSpPr>
        <p:spPr>
          <a:xfrm rot="0">
            <a:off x="1380468" y="4863389"/>
            <a:ext cx="3101188" cy="966540"/>
          </a:xfrm>
          <a:prstGeom prst="rect">
            <a:avLst/>
          </a:prstGeom>
        </p:spPr>
        <p:txBody>
          <a:bodyPr anchor="t" rtlCol="false" tIns="0" lIns="0" bIns="0" rIns="0">
            <a:spAutoFit/>
          </a:bodyPr>
          <a:lstStyle/>
          <a:p>
            <a:pPr algn="l">
              <a:lnSpc>
                <a:spcPts val="7756"/>
              </a:lnSpc>
            </a:pPr>
            <a:r>
              <a:rPr lang="en-US" sz="5540">
                <a:solidFill>
                  <a:srgbClr val="FFFFFF"/>
                </a:solidFill>
                <a:latin typeface="Trocchi"/>
                <a:ea typeface="Trocchi"/>
                <a:cs typeface="Trocchi"/>
                <a:sym typeface="Trocchi"/>
              </a:rPr>
              <a:t> Decode </a:t>
            </a:r>
          </a:p>
        </p:txBody>
      </p:sp>
      <p:sp>
        <p:nvSpPr>
          <p:cNvPr name="TextBox 8" id="8"/>
          <p:cNvSpPr txBox="true"/>
          <p:nvPr/>
        </p:nvSpPr>
        <p:spPr>
          <a:xfrm rot="0">
            <a:off x="1380468" y="5841663"/>
            <a:ext cx="3097501" cy="966540"/>
          </a:xfrm>
          <a:prstGeom prst="rect">
            <a:avLst/>
          </a:prstGeom>
        </p:spPr>
        <p:txBody>
          <a:bodyPr anchor="t" rtlCol="false" tIns="0" lIns="0" bIns="0" rIns="0">
            <a:spAutoFit/>
          </a:bodyPr>
          <a:lstStyle/>
          <a:p>
            <a:pPr algn="l">
              <a:lnSpc>
                <a:spcPts val="7756"/>
              </a:lnSpc>
            </a:pPr>
            <a:r>
              <a:rPr lang="en-US" sz="5540">
                <a:solidFill>
                  <a:srgbClr val="FFFFFF"/>
                </a:solidFill>
                <a:latin typeface="Trocchi"/>
                <a:ea typeface="Trocchi"/>
                <a:cs typeface="Trocchi"/>
                <a:sym typeface="Trocchi"/>
              </a:rPr>
              <a:t> Execute</a:t>
            </a:r>
          </a:p>
        </p:txBody>
      </p:sp>
      <p:sp>
        <p:nvSpPr>
          <p:cNvPr name="TextBox 9" id="9"/>
          <p:cNvSpPr txBox="true"/>
          <p:nvPr/>
        </p:nvSpPr>
        <p:spPr>
          <a:xfrm rot="0">
            <a:off x="1380468" y="6819938"/>
            <a:ext cx="3125191" cy="966540"/>
          </a:xfrm>
          <a:prstGeom prst="rect">
            <a:avLst/>
          </a:prstGeom>
        </p:spPr>
        <p:txBody>
          <a:bodyPr anchor="t" rtlCol="false" tIns="0" lIns="0" bIns="0" rIns="0">
            <a:spAutoFit/>
          </a:bodyPr>
          <a:lstStyle/>
          <a:p>
            <a:pPr algn="l">
              <a:lnSpc>
                <a:spcPts val="7756"/>
              </a:lnSpc>
            </a:pPr>
            <a:r>
              <a:rPr lang="en-US" sz="5540">
                <a:solidFill>
                  <a:srgbClr val="FFFFFF"/>
                </a:solidFill>
                <a:latin typeface="Trocchi"/>
                <a:ea typeface="Trocchi"/>
                <a:cs typeface="Trocchi"/>
                <a:sym typeface="Trocchi"/>
              </a:rPr>
              <a:t> Memory</a:t>
            </a:r>
          </a:p>
        </p:txBody>
      </p:sp>
      <p:sp>
        <p:nvSpPr>
          <p:cNvPr name="TextBox 10" id="10"/>
          <p:cNvSpPr txBox="true"/>
          <p:nvPr/>
        </p:nvSpPr>
        <p:spPr>
          <a:xfrm rot="0">
            <a:off x="1380468" y="7798203"/>
            <a:ext cx="3941607" cy="966540"/>
          </a:xfrm>
          <a:prstGeom prst="rect">
            <a:avLst/>
          </a:prstGeom>
        </p:spPr>
        <p:txBody>
          <a:bodyPr anchor="t" rtlCol="false" tIns="0" lIns="0" bIns="0" rIns="0">
            <a:spAutoFit/>
          </a:bodyPr>
          <a:lstStyle/>
          <a:p>
            <a:pPr algn="l">
              <a:lnSpc>
                <a:spcPts val="7756"/>
              </a:lnSpc>
            </a:pPr>
            <a:r>
              <a:rPr lang="en-US" sz="5540">
                <a:solidFill>
                  <a:srgbClr val="FFFFFF"/>
                </a:solidFill>
                <a:latin typeface="Trocchi"/>
                <a:ea typeface="Trocchi"/>
                <a:cs typeface="Trocchi"/>
                <a:sym typeface="Trocchi"/>
              </a:rPr>
              <a:t> Writeback</a:t>
            </a:r>
          </a:p>
        </p:txBody>
      </p:sp>
      <p:sp>
        <p:nvSpPr>
          <p:cNvPr name="TextBox 11" id="11"/>
          <p:cNvSpPr txBox="true"/>
          <p:nvPr/>
        </p:nvSpPr>
        <p:spPr>
          <a:xfrm rot="0">
            <a:off x="1028700" y="1928584"/>
            <a:ext cx="8349044" cy="966540"/>
          </a:xfrm>
          <a:prstGeom prst="rect">
            <a:avLst/>
          </a:prstGeom>
        </p:spPr>
        <p:txBody>
          <a:bodyPr anchor="t" rtlCol="false" tIns="0" lIns="0" bIns="0" rIns="0">
            <a:spAutoFit/>
          </a:bodyPr>
          <a:lstStyle/>
          <a:p>
            <a:pPr algn="l">
              <a:lnSpc>
                <a:spcPts val="7756"/>
              </a:lnSpc>
            </a:pPr>
            <a:r>
              <a:rPr lang="en-US" sz="5540">
                <a:solidFill>
                  <a:srgbClr val="FFFFFF"/>
                </a:solidFill>
                <a:latin typeface="Trocchi"/>
                <a:ea typeface="Trocchi"/>
                <a:cs typeface="Trocchi"/>
                <a:sym typeface="Trocchi"/>
              </a:rPr>
              <a:t> • Temporal parallelism</a:t>
            </a:r>
          </a:p>
        </p:txBody>
      </p:sp>
      <p:sp>
        <p:nvSpPr>
          <p:cNvPr name="TextBox 12" id="12"/>
          <p:cNvSpPr txBox="true"/>
          <p:nvPr/>
        </p:nvSpPr>
        <p:spPr>
          <a:xfrm rot="0">
            <a:off x="1028700" y="8776478"/>
            <a:ext cx="14111583" cy="966540"/>
          </a:xfrm>
          <a:prstGeom prst="rect">
            <a:avLst/>
          </a:prstGeom>
        </p:spPr>
        <p:txBody>
          <a:bodyPr anchor="t" rtlCol="false" tIns="0" lIns="0" bIns="0" rIns="0">
            <a:spAutoFit/>
          </a:bodyPr>
          <a:lstStyle/>
          <a:p>
            <a:pPr algn="l">
              <a:lnSpc>
                <a:spcPts val="7756"/>
              </a:lnSpc>
            </a:pPr>
            <a:r>
              <a:rPr lang="en-US" sz="5540">
                <a:solidFill>
                  <a:srgbClr val="FFFFFF"/>
                </a:solidFill>
                <a:latin typeface="Trocchi"/>
                <a:ea typeface="Trocchi"/>
                <a:cs typeface="Trocchi"/>
                <a:sym typeface="Trocchi"/>
              </a:rPr>
              <a:t> • Add pipeline registers between stages</a:t>
            </a:r>
          </a:p>
        </p:txBody>
      </p:sp>
      <p:sp>
        <p:nvSpPr>
          <p:cNvPr name="TextBox 13" id="13"/>
          <p:cNvSpPr txBox="true"/>
          <p:nvPr/>
        </p:nvSpPr>
        <p:spPr>
          <a:xfrm rot="0">
            <a:off x="1028700" y="2906849"/>
            <a:ext cx="16083115" cy="966540"/>
          </a:xfrm>
          <a:prstGeom prst="rect">
            <a:avLst/>
          </a:prstGeom>
        </p:spPr>
        <p:txBody>
          <a:bodyPr anchor="t" rtlCol="false" tIns="0" lIns="0" bIns="0" rIns="0">
            <a:spAutoFit/>
          </a:bodyPr>
          <a:lstStyle/>
          <a:p>
            <a:pPr algn="l">
              <a:lnSpc>
                <a:spcPts val="7756"/>
              </a:lnSpc>
            </a:pPr>
            <a:r>
              <a:rPr lang="en-US" sz="5540">
                <a:solidFill>
                  <a:srgbClr val="FFFFFF"/>
                </a:solidFill>
                <a:latin typeface="Trocchi"/>
                <a:ea typeface="Trocchi"/>
                <a:cs typeface="Trocchi"/>
                <a:sym typeface="Trocchi"/>
              </a:rPr>
              <a:t> • Divide single-cycle processor into 5 stages: </a:t>
            </a:r>
          </a:p>
        </p:txBody>
      </p:sp>
      <p:sp>
        <p:nvSpPr>
          <p:cNvPr name="TextBox 14" id="14"/>
          <p:cNvSpPr txBox="true"/>
          <p:nvPr/>
        </p:nvSpPr>
        <p:spPr>
          <a:xfrm rot="0">
            <a:off x="1028700" y="3961771"/>
            <a:ext cx="358826" cy="967492"/>
          </a:xfrm>
          <a:prstGeom prst="rect">
            <a:avLst/>
          </a:prstGeom>
        </p:spPr>
        <p:txBody>
          <a:bodyPr anchor="t" rtlCol="false" tIns="0" lIns="0" bIns="0" rIns="0">
            <a:spAutoFit/>
          </a:bodyPr>
          <a:lstStyle/>
          <a:p>
            <a:pPr algn="l">
              <a:lnSpc>
                <a:spcPts val="7700"/>
              </a:lnSpc>
            </a:pPr>
            <a:r>
              <a:rPr lang="en-US" sz="5540">
                <a:solidFill>
                  <a:srgbClr val="FFFFFF"/>
                </a:solidFill>
                <a:latin typeface="Noto Sans Gurmukhi"/>
                <a:ea typeface="Noto Sans Gurmukhi"/>
                <a:cs typeface="Noto Sans Gurmukhi"/>
                <a:sym typeface="Noto Sans Gurmukhi"/>
              </a:rPr>
              <a:t>–</a:t>
            </a:r>
          </a:p>
        </p:txBody>
      </p:sp>
      <p:sp>
        <p:nvSpPr>
          <p:cNvPr name="TextBox 15" id="15"/>
          <p:cNvSpPr txBox="true"/>
          <p:nvPr/>
        </p:nvSpPr>
        <p:spPr>
          <a:xfrm rot="0">
            <a:off x="1028700" y="4940046"/>
            <a:ext cx="358826" cy="967492"/>
          </a:xfrm>
          <a:prstGeom prst="rect">
            <a:avLst/>
          </a:prstGeom>
        </p:spPr>
        <p:txBody>
          <a:bodyPr anchor="t" rtlCol="false" tIns="0" lIns="0" bIns="0" rIns="0">
            <a:spAutoFit/>
          </a:bodyPr>
          <a:lstStyle/>
          <a:p>
            <a:pPr algn="l">
              <a:lnSpc>
                <a:spcPts val="7700"/>
              </a:lnSpc>
            </a:pPr>
            <a:r>
              <a:rPr lang="en-US" sz="5540">
                <a:solidFill>
                  <a:srgbClr val="FFFFFF"/>
                </a:solidFill>
                <a:latin typeface="Noto Sans Gurmukhi"/>
                <a:ea typeface="Noto Sans Gurmukhi"/>
                <a:cs typeface="Noto Sans Gurmukhi"/>
                <a:sym typeface="Noto Sans Gurmukhi"/>
              </a:rPr>
              <a:t>–</a:t>
            </a:r>
          </a:p>
        </p:txBody>
      </p:sp>
      <p:sp>
        <p:nvSpPr>
          <p:cNvPr name="TextBox 16" id="16"/>
          <p:cNvSpPr txBox="true"/>
          <p:nvPr/>
        </p:nvSpPr>
        <p:spPr>
          <a:xfrm rot="0">
            <a:off x="1028700" y="5918321"/>
            <a:ext cx="358826" cy="967492"/>
          </a:xfrm>
          <a:prstGeom prst="rect">
            <a:avLst/>
          </a:prstGeom>
        </p:spPr>
        <p:txBody>
          <a:bodyPr anchor="t" rtlCol="false" tIns="0" lIns="0" bIns="0" rIns="0">
            <a:spAutoFit/>
          </a:bodyPr>
          <a:lstStyle/>
          <a:p>
            <a:pPr algn="l">
              <a:lnSpc>
                <a:spcPts val="7700"/>
              </a:lnSpc>
            </a:pPr>
            <a:r>
              <a:rPr lang="en-US" sz="5540">
                <a:solidFill>
                  <a:srgbClr val="FFFFFF"/>
                </a:solidFill>
                <a:latin typeface="Noto Sans Gurmukhi"/>
                <a:ea typeface="Noto Sans Gurmukhi"/>
                <a:cs typeface="Noto Sans Gurmukhi"/>
                <a:sym typeface="Noto Sans Gurmukhi"/>
              </a:rPr>
              <a:t>–</a:t>
            </a:r>
          </a:p>
        </p:txBody>
      </p:sp>
      <p:sp>
        <p:nvSpPr>
          <p:cNvPr name="TextBox 17" id="17"/>
          <p:cNvSpPr txBox="true"/>
          <p:nvPr/>
        </p:nvSpPr>
        <p:spPr>
          <a:xfrm rot="0">
            <a:off x="1028700" y="6896586"/>
            <a:ext cx="358826" cy="967492"/>
          </a:xfrm>
          <a:prstGeom prst="rect">
            <a:avLst/>
          </a:prstGeom>
        </p:spPr>
        <p:txBody>
          <a:bodyPr anchor="t" rtlCol="false" tIns="0" lIns="0" bIns="0" rIns="0">
            <a:spAutoFit/>
          </a:bodyPr>
          <a:lstStyle/>
          <a:p>
            <a:pPr algn="l">
              <a:lnSpc>
                <a:spcPts val="7700"/>
              </a:lnSpc>
            </a:pPr>
            <a:r>
              <a:rPr lang="en-US" sz="5540">
                <a:solidFill>
                  <a:srgbClr val="FFFFFF"/>
                </a:solidFill>
                <a:latin typeface="Noto Sans Gurmukhi"/>
                <a:ea typeface="Noto Sans Gurmukhi"/>
                <a:cs typeface="Noto Sans Gurmukhi"/>
                <a:sym typeface="Noto Sans Gurmukhi"/>
              </a:rPr>
              <a:t>–</a:t>
            </a:r>
          </a:p>
        </p:txBody>
      </p:sp>
      <p:sp>
        <p:nvSpPr>
          <p:cNvPr name="TextBox 18" id="18"/>
          <p:cNvSpPr txBox="true"/>
          <p:nvPr/>
        </p:nvSpPr>
        <p:spPr>
          <a:xfrm rot="0">
            <a:off x="1028700" y="7874860"/>
            <a:ext cx="358826" cy="967492"/>
          </a:xfrm>
          <a:prstGeom prst="rect">
            <a:avLst/>
          </a:prstGeom>
        </p:spPr>
        <p:txBody>
          <a:bodyPr anchor="t" rtlCol="false" tIns="0" lIns="0" bIns="0" rIns="0">
            <a:spAutoFit/>
          </a:bodyPr>
          <a:lstStyle/>
          <a:p>
            <a:pPr algn="l">
              <a:lnSpc>
                <a:spcPts val="7700"/>
              </a:lnSpc>
            </a:pPr>
            <a:r>
              <a:rPr lang="en-US" sz="5540">
                <a:solidFill>
                  <a:srgbClr val="FFFFFF"/>
                </a:solidFill>
                <a:latin typeface="Noto Sans Gurmukhi"/>
                <a:ea typeface="Noto Sans Gurmukhi"/>
                <a:cs typeface="Noto Sans Gurmukhi"/>
                <a:sym typeface="Noto Sans Gurmukhi"/>
              </a:rPr>
              <a:t>–</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900"/>
            </a:blip>
            <a:stretch>
              <a:fillRect l="0" t="-2000" r="0" b="-1981"/>
            </a:stretch>
          </a:blipFill>
        </p:spPr>
      </p:sp>
      <p:sp>
        <p:nvSpPr>
          <p:cNvPr name="Freeform 3" id="3"/>
          <p:cNvSpPr/>
          <p:nvPr/>
        </p:nvSpPr>
        <p:spPr>
          <a:xfrm flipH="false" flipV="false" rot="0">
            <a:off x="0" y="5143500"/>
            <a:ext cx="7394677" cy="5143500"/>
          </a:xfrm>
          <a:custGeom>
            <a:avLst/>
            <a:gdLst/>
            <a:ahLst/>
            <a:cxnLst/>
            <a:rect r="r" b="b" t="t" l="l"/>
            <a:pathLst>
              <a:path h="5143500" w="7394677">
                <a:moveTo>
                  <a:pt x="0" y="0"/>
                </a:moveTo>
                <a:lnTo>
                  <a:pt x="7394677" y="0"/>
                </a:lnTo>
                <a:lnTo>
                  <a:pt x="7394677" y="5143500"/>
                </a:lnTo>
                <a:lnTo>
                  <a:pt x="0" y="5143500"/>
                </a:lnTo>
                <a:lnTo>
                  <a:pt x="0" y="0"/>
                </a:lnTo>
                <a:close/>
              </a:path>
            </a:pathLst>
          </a:custGeom>
          <a:blipFill>
            <a:blip r:embed="rId3"/>
            <a:stretch>
              <a:fillRect l="-57919" t="0" r="0" b="-93703"/>
            </a:stretch>
          </a:blipFill>
        </p:spPr>
      </p:sp>
      <p:grpSp>
        <p:nvGrpSpPr>
          <p:cNvPr name="Group 4" id="4"/>
          <p:cNvGrpSpPr>
            <a:grpSpLocks noChangeAspect="true"/>
          </p:cNvGrpSpPr>
          <p:nvPr/>
        </p:nvGrpSpPr>
        <p:grpSpPr>
          <a:xfrm rot="0">
            <a:off x="460619" y="0"/>
            <a:ext cx="17366771" cy="1649701"/>
            <a:chOff x="0" y="0"/>
            <a:chExt cx="17366767" cy="1649705"/>
          </a:xfrm>
        </p:grpSpPr>
        <p:sp>
          <p:nvSpPr>
            <p:cNvPr name="Freeform 5" id="5"/>
            <p:cNvSpPr/>
            <p:nvPr/>
          </p:nvSpPr>
          <p:spPr>
            <a:xfrm flipH="false" flipV="false" rot="0">
              <a:off x="0" y="0"/>
              <a:ext cx="17366742" cy="1649730"/>
            </a:xfrm>
            <a:custGeom>
              <a:avLst/>
              <a:gdLst/>
              <a:ahLst/>
              <a:cxnLst/>
              <a:rect r="r" b="b" t="t" l="l"/>
              <a:pathLst>
                <a:path h="1649730" w="17366742">
                  <a:moveTo>
                    <a:pt x="0" y="0"/>
                  </a:moveTo>
                  <a:lnTo>
                    <a:pt x="17366742" y="0"/>
                  </a:lnTo>
                  <a:lnTo>
                    <a:pt x="17366742" y="1649730"/>
                  </a:lnTo>
                  <a:lnTo>
                    <a:pt x="0" y="1649730"/>
                  </a:lnTo>
                  <a:close/>
                </a:path>
              </a:pathLst>
            </a:custGeom>
            <a:solidFill>
              <a:srgbClr val="04577C"/>
            </a:solidFill>
          </p:spPr>
        </p:sp>
      </p:grpSp>
      <p:sp>
        <p:nvSpPr>
          <p:cNvPr name="Freeform 6" id="6"/>
          <p:cNvSpPr/>
          <p:nvPr/>
        </p:nvSpPr>
        <p:spPr>
          <a:xfrm flipH="false" flipV="false" rot="0">
            <a:off x="893293" y="1443828"/>
            <a:ext cx="16497300" cy="8686800"/>
          </a:xfrm>
          <a:custGeom>
            <a:avLst/>
            <a:gdLst/>
            <a:ahLst/>
            <a:cxnLst/>
            <a:rect r="r" b="b" t="t" l="l"/>
            <a:pathLst>
              <a:path h="8686800" w="16497300">
                <a:moveTo>
                  <a:pt x="0" y="0"/>
                </a:moveTo>
                <a:lnTo>
                  <a:pt x="16497300" y="0"/>
                </a:lnTo>
                <a:lnTo>
                  <a:pt x="16497300" y="8686800"/>
                </a:lnTo>
                <a:lnTo>
                  <a:pt x="0" y="8686800"/>
                </a:lnTo>
                <a:lnTo>
                  <a:pt x="0" y="0"/>
                </a:lnTo>
                <a:close/>
              </a:path>
            </a:pathLst>
          </a:custGeom>
          <a:blipFill>
            <a:blip r:embed="rId4"/>
            <a:stretch>
              <a:fillRect l="0" t="0" r="0" b="-16447"/>
            </a:stretch>
          </a:blipFill>
        </p:spPr>
      </p:sp>
      <p:sp>
        <p:nvSpPr>
          <p:cNvPr name="TextBox 7" id="7"/>
          <p:cNvSpPr txBox="true"/>
          <p:nvPr/>
        </p:nvSpPr>
        <p:spPr>
          <a:xfrm rot="0">
            <a:off x="3805561" y="353168"/>
            <a:ext cx="10890399" cy="828961"/>
          </a:xfrm>
          <a:prstGeom prst="rect">
            <a:avLst/>
          </a:prstGeom>
        </p:spPr>
        <p:txBody>
          <a:bodyPr anchor="t" rtlCol="false" tIns="0" lIns="0" bIns="0" rIns="0">
            <a:spAutoFit/>
          </a:bodyPr>
          <a:lstStyle/>
          <a:p>
            <a:pPr algn="l">
              <a:lnSpc>
                <a:spcPts val="6670"/>
              </a:lnSpc>
            </a:pPr>
            <a:r>
              <a:rPr lang="en-US" b="true" sz="4764" spc="466">
                <a:solidFill>
                  <a:srgbClr val="FDFBFB"/>
                </a:solidFill>
                <a:latin typeface="League Spartan"/>
                <a:ea typeface="League Spartan"/>
                <a:cs typeface="League Spartan"/>
                <a:sym typeface="League Spartan"/>
              </a:rPr>
              <a:t>SINGLE-CYCLE VS. PIPELINED</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900"/>
            </a:blip>
            <a:stretch>
              <a:fillRect l="0" t="-2000" r="0" b="-1981"/>
            </a:stretch>
          </a:blipFill>
        </p:spPr>
      </p:sp>
      <p:sp>
        <p:nvSpPr>
          <p:cNvPr name="Freeform 3" id="3"/>
          <p:cNvSpPr/>
          <p:nvPr/>
        </p:nvSpPr>
        <p:spPr>
          <a:xfrm flipH="false" flipV="false" rot="0">
            <a:off x="0" y="5143500"/>
            <a:ext cx="7394677" cy="5143500"/>
          </a:xfrm>
          <a:custGeom>
            <a:avLst/>
            <a:gdLst/>
            <a:ahLst/>
            <a:cxnLst/>
            <a:rect r="r" b="b" t="t" l="l"/>
            <a:pathLst>
              <a:path h="5143500" w="7394677">
                <a:moveTo>
                  <a:pt x="0" y="0"/>
                </a:moveTo>
                <a:lnTo>
                  <a:pt x="7394677" y="0"/>
                </a:lnTo>
                <a:lnTo>
                  <a:pt x="7394677" y="5143500"/>
                </a:lnTo>
                <a:lnTo>
                  <a:pt x="0" y="5143500"/>
                </a:lnTo>
                <a:lnTo>
                  <a:pt x="0" y="0"/>
                </a:lnTo>
                <a:close/>
              </a:path>
            </a:pathLst>
          </a:custGeom>
          <a:blipFill>
            <a:blip r:embed="rId3"/>
            <a:stretch>
              <a:fillRect l="-57919" t="0" r="0" b="-93703"/>
            </a:stretch>
          </a:blipFill>
        </p:spPr>
      </p:sp>
      <p:grpSp>
        <p:nvGrpSpPr>
          <p:cNvPr name="Group 4" id="4"/>
          <p:cNvGrpSpPr>
            <a:grpSpLocks noChangeAspect="true"/>
          </p:cNvGrpSpPr>
          <p:nvPr/>
        </p:nvGrpSpPr>
        <p:grpSpPr>
          <a:xfrm rot="0">
            <a:off x="460619" y="0"/>
            <a:ext cx="17366771" cy="1649701"/>
            <a:chOff x="0" y="0"/>
            <a:chExt cx="17366767" cy="1649705"/>
          </a:xfrm>
        </p:grpSpPr>
        <p:sp>
          <p:nvSpPr>
            <p:cNvPr name="Freeform 5" id="5"/>
            <p:cNvSpPr/>
            <p:nvPr/>
          </p:nvSpPr>
          <p:spPr>
            <a:xfrm flipH="false" flipV="false" rot="0">
              <a:off x="0" y="0"/>
              <a:ext cx="17366742" cy="1649730"/>
            </a:xfrm>
            <a:custGeom>
              <a:avLst/>
              <a:gdLst/>
              <a:ahLst/>
              <a:cxnLst/>
              <a:rect r="r" b="b" t="t" l="l"/>
              <a:pathLst>
                <a:path h="1649730" w="17366742">
                  <a:moveTo>
                    <a:pt x="0" y="0"/>
                  </a:moveTo>
                  <a:lnTo>
                    <a:pt x="17366742" y="0"/>
                  </a:lnTo>
                  <a:lnTo>
                    <a:pt x="17366742" y="1649730"/>
                  </a:lnTo>
                  <a:lnTo>
                    <a:pt x="0" y="1649730"/>
                  </a:lnTo>
                  <a:close/>
                </a:path>
              </a:pathLst>
            </a:custGeom>
            <a:solidFill>
              <a:srgbClr val="04577C"/>
            </a:solidFill>
          </p:spPr>
        </p:sp>
      </p:grpSp>
      <p:sp>
        <p:nvSpPr>
          <p:cNvPr name="Freeform 6" id="6"/>
          <p:cNvSpPr/>
          <p:nvPr/>
        </p:nvSpPr>
        <p:spPr>
          <a:xfrm flipH="false" flipV="false" rot="0">
            <a:off x="311982" y="1424330"/>
            <a:ext cx="17659350" cy="8705850"/>
          </a:xfrm>
          <a:custGeom>
            <a:avLst/>
            <a:gdLst/>
            <a:ahLst/>
            <a:cxnLst/>
            <a:rect r="r" b="b" t="t" l="l"/>
            <a:pathLst>
              <a:path h="8705850" w="17659350">
                <a:moveTo>
                  <a:pt x="0" y="0"/>
                </a:moveTo>
                <a:lnTo>
                  <a:pt x="17659350" y="0"/>
                </a:lnTo>
                <a:lnTo>
                  <a:pt x="17659350" y="8705850"/>
                </a:lnTo>
                <a:lnTo>
                  <a:pt x="0" y="8705850"/>
                </a:lnTo>
                <a:lnTo>
                  <a:pt x="0" y="0"/>
                </a:lnTo>
                <a:close/>
              </a:path>
            </a:pathLst>
          </a:custGeom>
          <a:blipFill>
            <a:blip r:embed="rId4"/>
            <a:stretch>
              <a:fillRect l="0" t="-4038" r="0" b="-3948"/>
            </a:stretch>
          </a:blipFill>
        </p:spPr>
      </p:sp>
      <p:sp>
        <p:nvSpPr>
          <p:cNvPr name="TextBox 7" id="7"/>
          <p:cNvSpPr txBox="true"/>
          <p:nvPr/>
        </p:nvSpPr>
        <p:spPr>
          <a:xfrm rot="0">
            <a:off x="2237661" y="353168"/>
            <a:ext cx="14088885" cy="828961"/>
          </a:xfrm>
          <a:prstGeom prst="rect">
            <a:avLst/>
          </a:prstGeom>
        </p:spPr>
        <p:txBody>
          <a:bodyPr anchor="t" rtlCol="false" tIns="0" lIns="0" bIns="0" rIns="0">
            <a:spAutoFit/>
          </a:bodyPr>
          <a:lstStyle/>
          <a:p>
            <a:pPr algn="l">
              <a:lnSpc>
                <a:spcPts val="6670"/>
              </a:lnSpc>
            </a:pPr>
            <a:r>
              <a:rPr lang="en-US" b="true" sz="4764" spc="466">
                <a:solidFill>
                  <a:srgbClr val="FDFBFB"/>
                </a:solidFill>
                <a:latin typeface="League Spartan"/>
                <a:ea typeface="League Spartan"/>
                <a:cs typeface="League Spartan"/>
                <a:sym typeface="League Spartan"/>
              </a:rPr>
              <a:t>PIPELINED PROCESSOR ABSTRACTION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205740"/>
            <a:ext cx="18288000" cy="10696575"/>
          </a:xfrm>
          <a:custGeom>
            <a:avLst/>
            <a:gdLst/>
            <a:ahLst/>
            <a:cxnLst/>
            <a:rect r="r" b="b" t="t" l="l"/>
            <a:pathLst>
              <a:path h="10696575" w="18288000">
                <a:moveTo>
                  <a:pt x="0" y="0"/>
                </a:moveTo>
                <a:lnTo>
                  <a:pt x="18288000" y="0"/>
                </a:lnTo>
                <a:lnTo>
                  <a:pt x="18288000" y="10696575"/>
                </a:lnTo>
                <a:lnTo>
                  <a:pt x="0" y="10696575"/>
                </a:lnTo>
                <a:lnTo>
                  <a:pt x="0" y="0"/>
                </a:lnTo>
                <a:close/>
              </a:path>
            </a:pathLst>
          </a:custGeom>
          <a:blipFill>
            <a:blip r:embed="rId2">
              <a:alphaModFix amt="5900"/>
            </a:blip>
            <a:stretch>
              <a:fillRect l="0" t="0" r="0" b="0"/>
            </a:stretch>
          </a:blipFill>
        </p:spPr>
      </p:sp>
      <p:sp>
        <p:nvSpPr>
          <p:cNvPr name="Freeform 3" id="3"/>
          <p:cNvSpPr/>
          <p:nvPr/>
        </p:nvSpPr>
        <p:spPr>
          <a:xfrm flipH="false" flipV="false" rot="0">
            <a:off x="0" y="5143500"/>
            <a:ext cx="7394677" cy="5143500"/>
          </a:xfrm>
          <a:custGeom>
            <a:avLst/>
            <a:gdLst/>
            <a:ahLst/>
            <a:cxnLst/>
            <a:rect r="r" b="b" t="t" l="l"/>
            <a:pathLst>
              <a:path h="5143500" w="7394677">
                <a:moveTo>
                  <a:pt x="0" y="0"/>
                </a:moveTo>
                <a:lnTo>
                  <a:pt x="7394677" y="0"/>
                </a:lnTo>
                <a:lnTo>
                  <a:pt x="7394677" y="5143500"/>
                </a:lnTo>
                <a:lnTo>
                  <a:pt x="0" y="5143500"/>
                </a:lnTo>
                <a:lnTo>
                  <a:pt x="0" y="0"/>
                </a:lnTo>
                <a:close/>
              </a:path>
            </a:pathLst>
          </a:custGeom>
          <a:blipFill>
            <a:blip r:embed="rId3"/>
            <a:stretch>
              <a:fillRect l="-57919" t="0" r="0" b="-93703"/>
            </a:stretch>
          </a:blipFill>
        </p:spPr>
      </p:sp>
      <p:grpSp>
        <p:nvGrpSpPr>
          <p:cNvPr name="Group 4" id="4"/>
          <p:cNvGrpSpPr>
            <a:grpSpLocks noChangeAspect="true"/>
          </p:cNvGrpSpPr>
          <p:nvPr/>
        </p:nvGrpSpPr>
        <p:grpSpPr>
          <a:xfrm rot="0">
            <a:off x="460619" y="0"/>
            <a:ext cx="17366771" cy="1649701"/>
            <a:chOff x="0" y="0"/>
            <a:chExt cx="17366767" cy="1649705"/>
          </a:xfrm>
        </p:grpSpPr>
        <p:sp>
          <p:nvSpPr>
            <p:cNvPr name="Freeform 5" id="5"/>
            <p:cNvSpPr/>
            <p:nvPr/>
          </p:nvSpPr>
          <p:spPr>
            <a:xfrm flipH="false" flipV="false" rot="0">
              <a:off x="0" y="0"/>
              <a:ext cx="17366742" cy="1649730"/>
            </a:xfrm>
            <a:custGeom>
              <a:avLst/>
              <a:gdLst/>
              <a:ahLst/>
              <a:cxnLst/>
              <a:rect r="r" b="b" t="t" l="l"/>
              <a:pathLst>
                <a:path h="1649730" w="17366742">
                  <a:moveTo>
                    <a:pt x="0" y="0"/>
                  </a:moveTo>
                  <a:lnTo>
                    <a:pt x="17366742" y="0"/>
                  </a:lnTo>
                  <a:lnTo>
                    <a:pt x="17366742" y="1649730"/>
                  </a:lnTo>
                  <a:lnTo>
                    <a:pt x="0" y="1649730"/>
                  </a:lnTo>
                  <a:close/>
                </a:path>
              </a:pathLst>
            </a:custGeom>
            <a:solidFill>
              <a:srgbClr val="04577C"/>
            </a:solidFill>
          </p:spPr>
        </p:sp>
      </p:grpSp>
      <p:sp>
        <p:nvSpPr>
          <p:cNvPr name="Freeform 6" id="6"/>
          <p:cNvSpPr/>
          <p:nvPr/>
        </p:nvSpPr>
        <p:spPr>
          <a:xfrm flipH="false" flipV="false" rot="0">
            <a:off x="570138" y="1341482"/>
            <a:ext cx="17145000" cy="6515100"/>
          </a:xfrm>
          <a:custGeom>
            <a:avLst/>
            <a:gdLst/>
            <a:ahLst/>
            <a:cxnLst/>
            <a:rect r="r" b="b" t="t" l="l"/>
            <a:pathLst>
              <a:path h="6515100" w="17145000">
                <a:moveTo>
                  <a:pt x="0" y="0"/>
                </a:moveTo>
                <a:lnTo>
                  <a:pt x="17145000" y="0"/>
                </a:lnTo>
                <a:lnTo>
                  <a:pt x="17145000" y="6515100"/>
                </a:lnTo>
                <a:lnTo>
                  <a:pt x="0" y="6515100"/>
                </a:lnTo>
                <a:lnTo>
                  <a:pt x="0" y="0"/>
                </a:lnTo>
                <a:close/>
              </a:path>
            </a:pathLst>
          </a:custGeom>
          <a:blipFill>
            <a:blip r:embed="rId4"/>
            <a:stretch>
              <a:fillRect l="0" t="-760" r="0" b="-116"/>
            </a:stretch>
          </a:blipFill>
        </p:spPr>
      </p:sp>
      <p:sp>
        <p:nvSpPr>
          <p:cNvPr name="TextBox 7" id="7"/>
          <p:cNvSpPr txBox="true"/>
          <p:nvPr/>
        </p:nvSpPr>
        <p:spPr>
          <a:xfrm rot="0">
            <a:off x="5245922" y="353168"/>
            <a:ext cx="7952270" cy="828961"/>
          </a:xfrm>
          <a:prstGeom prst="rect">
            <a:avLst/>
          </a:prstGeom>
        </p:spPr>
        <p:txBody>
          <a:bodyPr anchor="t" rtlCol="false" tIns="0" lIns="0" bIns="0" rIns="0">
            <a:spAutoFit/>
          </a:bodyPr>
          <a:lstStyle/>
          <a:p>
            <a:pPr algn="l">
              <a:lnSpc>
                <a:spcPts val="6670"/>
              </a:lnSpc>
            </a:pPr>
            <a:r>
              <a:rPr lang="en-US" b="true" sz="4764" spc="466">
                <a:solidFill>
                  <a:srgbClr val="FDFBFB"/>
                </a:solidFill>
                <a:latin typeface="League Spartan"/>
                <a:ea typeface="League Spartan"/>
                <a:cs typeface="League Spartan"/>
                <a:sym typeface="League Spartan"/>
              </a:rPr>
              <a:t>PIPELINED DATAPATH</a:t>
            </a:r>
          </a:p>
        </p:txBody>
      </p:sp>
      <p:sp>
        <p:nvSpPr>
          <p:cNvPr name="TextBox 8" id="8"/>
          <p:cNvSpPr txBox="true"/>
          <p:nvPr/>
        </p:nvSpPr>
        <p:spPr>
          <a:xfrm rot="0">
            <a:off x="570138" y="8204444"/>
            <a:ext cx="10270493" cy="688848"/>
          </a:xfrm>
          <a:prstGeom prst="rect">
            <a:avLst/>
          </a:prstGeom>
        </p:spPr>
        <p:txBody>
          <a:bodyPr anchor="t" rtlCol="false" tIns="0" lIns="0" bIns="0" rIns="0">
            <a:spAutoFit/>
          </a:bodyPr>
          <a:lstStyle/>
          <a:p>
            <a:pPr algn="l">
              <a:lnSpc>
                <a:spcPts val="5599"/>
              </a:lnSpc>
            </a:pPr>
            <a:r>
              <a:rPr lang="en-US" sz="3999">
                <a:solidFill>
                  <a:srgbClr val="FFFFFF"/>
                </a:solidFill>
                <a:latin typeface="Trocchi"/>
                <a:ea typeface="Trocchi"/>
                <a:cs typeface="Trocchi"/>
                <a:sym typeface="Trocchi"/>
              </a:rPr>
              <a:t>• Rd must arrive at same time as Result </a:t>
            </a:r>
          </a:p>
        </p:txBody>
      </p:sp>
      <p:sp>
        <p:nvSpPr>
          <p:cNvPr name="TextBox 9" id="9"/>
          <p:cNvSpPr txBox="true"/>
          <p:nvPr/>
        </p:nvSpPr>
        <p:spPr>
          <a:xfrm rot="0">
            <a:off x="570138" y="8909294"/>
            <a:ext cx="11285334" cy="688848"/>
          </a:xfrm>
          <a:prstGeom prst="rect">
            <a:avLst/>
          </a:prstGeom>
        </p:spPr>
        <p:txBody>
          <a:bodyPr anchor="t" rtlCol="false" tIns="0" lIns="0" bIns="0" rIns="0">
            <a:spAutoFit/>
          </a:bodyPr>
          <a:lstStyle/>
          <a:p>
            <a:pPr algn="l">
              <a:lnSpc>
                <a:spcPts val="5599"/>
              </a:lnSpc>
            </a:pPr>
            <a:r>
              <a:rPr lang="en-US" sz="3999">
                <a:solidFill>
                  <a:srgbClr val="FFFFFF"/>
                </a:solidFill>
                <a:latin typeface="Trocchi"/>
                <a:ea typeface="Trocchi"/>
                <a:cs typeface="Trocchi"/>
                <a:sym typeface="Trocchi"/>
              </a:rPr>
              <a:t>• Register file written on falling edge of CLK</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900"/>
            </a:blip>
            <a:stretch>
              <a:fillRect l="0" t="-2000" r="0" b="-1981"/>
            </a:stretch>
          </a:blipFill>
        </p:spPr>
      </p:sp>
      <p:sp>
        <p:nvSpPr>
          <p:cNvPr name="Freeform 3" id="3"/>
          <p:cNvSpPr/>
          <p:nvPr/>
        </p:nvSpPr>
        <p:spPr>
          <a:xfrm flipH="false" flipV="false" rot="0">
            <a:off x="0" y="5143500"/>
            <a:ext cx="7394677" cy="5143500"/>
          </a:xfrm>
          <a:custGeom>
            <a:avLst/>
            <a:gdLst/>
            <a:ahLst/>
            <a:cxnLst/>
            <a:rect r="r" b="b" t="t" l="l"/>
            <a:pathLst>
              <a:path h="5143500" w="7394677">
                <a:moveTo>
                  <a:pt x="0" y="0"/>
                </a:moveTo>
                <a:lnTo>
                  <a:pt x="7394677" y="0"/>
                </a:lnTo>
                <a:lnTo>
                  <a:pt x="7394677" y="5143500"/>
                </a:lnTo>
                <a:lnTo>
                  <a:pt x="0" y="5143500"/>
                </a:lnTo>
                <a:lnTo>
                  <a:pt x="0" y="0"/>
                </a:lnTo>
                <a:close/>
              </a:path>
            </a:pathLst>
          </a:custGeom>
          <a:blipFill>
            <a:blip r:embed="rId3"/>
            <a:stretch>
              <a:fillRect l="-57919" t="0" r="0" b="-93703"/>
            </a:stretch>
          </a:blipFill>
        </p:spPr>
      </p:sp>
      <p:grpSp>
        <p:nvGrpSpPr>
          <p:cNvPr name="Group 4" id="4"/>
          <p:cNvGrpSpPr>
            <a:grpSpLocks noChangeAspect="true"/>
          </p:cNvGrpSpPr>
          <p:nvPr/>
        </p:nvGrpSpPr>
        <p:grpSpPr>
          <a:xfrm rot="0">
            <a:off x="460619" y="0"/>
            <a:ext cx="17366771" cy="1649701"/>
            <a:chOff x="0" y="0"/>
            <a:chExt cx="17366767" cy="1649705"/>
          </a:xfrm>
        </p:grpSpPr>
        <p:sp>
          <p:nvSpPr>
            <p:cNvPr name="Freeform 5" id="5"/>
            <p:cNvSpPr/>
            <p:nvPr/>
          </p:nvSpPr>
          <p:spPr>
            <a:xfrm flipH="false" flipV="false" rot="0">
              <a:off x="0" y="0"/>
              <a:ext cx="17366742" cy="1649730"/>
            </a:xfrm>
            <a:custGeom>
              <a:avLst/>
              <a:gdLst/>
              <a:ahLst/>
              <a:cxnLst/>
              <a:rect r="r" b="b" t="t" l="l"/>
              <a:pathLst>
                <a:path h="1649730" w="17366742">
                  <a:moveTo>
                    <a:pt x="0" y="0"/>
                  </a:moveTo>
                  <a:lnTo>
                    <a:pt x="17366742" y="0"/>
                  </a:lnTo>
                  <a:lnTo>
                    <a:pt x="17366742" y="1649730"/>
                  </a:lnTo>
                  <a:lnTo>
                    <a:pt x="0" y="1649730"/>
                  </a:lnTo>
                  <a:close/>
                </a:path>
              </a:pathLst>
            </a:custGeom>
            <a:solidFill>
              <a:srgbClr val="04577C"/>
            </a:solidFill>
          </p:spPr>
        </p:sp>
      </p:grpSp>
      <p:sp>
        <p:nvSpPr>
          <p:cNvPr name="Freeform 6" id="6"/>
          <p:cNvSpPr/>
          <p:nvPr/>
        </p:nvSpPr>
        <p:spPr>
          <a:xfrm flipH="false" flipV="false" rot="0">
            <a:off x="2006556" y="1315164"/>
            <a:ext cx="13868400" cy="7258050"/>
          </a:xfrm>
          <a:custGeom>
            <a:avLst/>
            <a:gdLst/>
            <a:ahLst/>
            <a:cxnLst/>
            <a:rect r="r" b="b" t="t" l="l"/>
            <a:pathLst>
              <a:path h="7258050" w="13868400">
                <a:moveTo>
                  <a:pt x="0" y="0"/>
                </a:moveTo>
                <a:lnTo>
                  <a:pt x="13868400" y="0"/>
                </a:lnTo>
                <a:lnTo>
                  <a:pt x="13868400" y="7258050"/>
                </a:lnTo>
                <a:lnTo>
                  <a:pt x="0" y="7258050"/>
                </a:lnTo>
                <a:lnTo>
                  <a:pt x="0" y="0"/>
                </a:lnTo>
                <a:close/>
              </a:path>
            </a:pathLst>
          </a:custGeom>
          <a:blipFill>
            <a:blip r:embed="rId4"/>
            <a:stretch>
              <a:fillRect l="0" t="0" r="0" b="-3018"/>
            </a:stretch>
          </a:blipFill>
        </p:spPr>
      </p:sp>
      <p:sp>
        <p:nvSpPr>
          <p:cNvPr name="TextBox 7" id="7"/>
          <p:cNvSpPr txBox="true"/>
          <p:nvPr/>
        </p:nvSpPr>
        <p:spPr>
          <a:xfrm rot="0">
            <a:off x="1998793" y="353168"/>
            <a:ext cx="14576365" cy="828961"/>
          </a:xfrm>
          <a:prstGeom prst="rect">
            <a:avLst/>
          </a:prstGeom>
        </p:spPr>
        <p:txBody>
          <a:bodyPr anchor="t" rtlCol="false" tIns="0" lIns="0" bIns="0" rIns="0">
            <a:spAutoFit/>
          </a:bodyPr>
          <a:lstStyle/>
          <a:p>
            <a:pPr algn="l">
              <a:lnSpc>
                <a:spcPts val="6670"/>
              </a:lnSpc>
            </a:pPr>
            <a:r>
              <a:rPr lang="en-US" b="true" sz="4764" spc="466">
                <a:solidFill>
                  <a:srgbClr val="FDFBFB"/>
                </a:solidFill>
                <a:latin typeface="League Spartan"/>
                <a:ea typeface="League Spartan"/>
                <a:cs typeface="League Spartan"/>
                <a:sym typeface="League Spartan"/>
              </a:rPr>
              <a:t>PIPELINED PROCESSOR WITH CONTROL</a:t>
            </a:r>
          </a:p>
        </p:txBody>
      </p:sp>
      <p:sp>
        <p:nvSpPr>
          <p:cNvPr name="TextBox 8" id="8"/>
          <p:cNvSpPr txBox="true"/>
          <p:nvPr/>
        </p:nvSpPr>
        <p:spPr>
          <a:xfrm rot="0">
            <a:off x="1028700" y="8546897"/>
            <a:ext cx="10967190" cy="667226"/>
          </a:xfrm>
          <a:prstGeom prst="rect">
            <a:avLst/>
          </a:prstGeom>
        </p:spPr>
        <p:txBody>
          <a:bodyPr anchor="t" rtlCol="false" tIns="0" lIns="0" bIns="0" rIns="0">
            <a:spAutoFit/>
          </a:bodyPr>
          <a:lstStyle/>
          <a:p>
            <a:pPr algn="l">
              <a:lnSpc>
                <a:spcPts val="5319"/>
              </a:lnSpc>
            </a:pPr>
            <a:r>
              <a:rPr lang="en-US" sz="3799">
                <a:solidFill>
                  <a:srgbClr val="FFFFFF"/>
                </a:solidFill>
                <a:latin typeface="Trocchi"/>
                <a:ea typeface="Trocchi"/>
                <a:cs typeface="Trocchi"/>
                <a:sym typeface="Trocchi"/>
              </a:rPr>
              <a:t>• Same control unit as single-cycle processor</a:t>
            </a:r>
          </a:p>
        </p:txBody>
      </p:sp>
      <p:sp>
        <p:nvSpPr>
          <p:cNvPr name="TextBox 9" id="9"/>
          <p:cNvSpPr txBox="true"/>
          <p:nvPr/>
        </p:nvSpPr>
        <p:spPr>
          <a:xfrm rot="0">
            <a:off x="1028700" y="9213647"/>
            <a:ext cx="15964376" cy="667226"/>
          </a:xfrm>
          <a:prstGeom prst="rect">
            <a:avLst/>
          </a:prstGeom>
        </p:spPr>
        <p:txBody>
          <a:bodyPr anchor="t" rtlCol="false" tIns="0" lIns="0" bIns="0" rIns="0">
            <a:spAutoFit/>
          </a:bodyPr>
          <a:lstStyle/>
          <a:p>
            <a:pPr algn="l">
              <a:lnSpc>
                <a:spcPts val="5319"/>
              </a:lnSpc>
            </a:pPr>
            <a:r>
              <a:rPr lang="en-US" sz="3799">
                <a:solidFill>
                  <a:srgbClr val="FFFFFF"/>
                </a:solidFill>
                <a:latin typeface="Trocchi"/>
                <a:ea typeface="Trocchi"/>
                <a:cs typeface="Trocchi"/>
                <a:sym typeface="Trocchi"/>
              </a:rPr>
              <a:t> • Control signals travel with the instruction (drop off when used) </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205740"/>
            <a:ext cx="18288000" cy="10696575"/>
          </a:xfrm>
          <a:custGeom>
            <a:avLst/>
            <a:gdLst/>
            <a:ahLst/>
            <a:cxnLst/>
            <a:rect r="r" b="b" t="t" l="l"/>
            <a:pathLst>
              <a:path h="10696575" w="18288000">
                <a:moveTo>
                  <a:pt x="0" y="0"/>
                </a:moveTo>
                <a:lnTo>
                  <a:pt x="18288000" y="0"/>
                </a:lnTo>
                <a:lnTo>
                  <a:pt x="18288000" y="10696575"/>
                </a:lnTo>
                <a:lnTo>
                  <a:pt x="0" y="10696575"/>
                </a:lnTo>
                <a:lnTo>
                  <a:pt x="0" y="0"/>
                </a:lnTo>
                <a:close/>
              </a:path>
            </a:pathLst>
          </a:custGeom>
          <a:blipFill>
            <a:blip r:embed="rId2">
              <a:alphaModFix amt="5900"/>
            </a:blip>
            <a:stretch>
              <a:fillRect l="0" t="0" r="0" b="0"/>
            </a:stretch>
          </a:blipFill>
        </p:spPr>
      </p:sp>
      <p:sp>
        <p:nvSpPr>
          <p:cNvPr name="Freeform 3" id="3"/>
          <p:cNvSpPr/>
          <p:nvPr/>
        </p:nvSpPr>
        <p:spPr>
          <a:xfrm flipH="false" flipV="false" rot="0">
            <a:off x="0" y="5143500"/>
            <a:ext cx="7394677" cy="5143500"/>
          </a:xfrm>
          <a:custGeom>
            <a:avLst/>
            <a:gdLst/>
            <a:ahLst/>
            <a:cxnLst/>
            <a:rect r="r" b="b" t="t" l="l"/>
            <a:pathLst>
              <a:path h="5143500" w="7394677">
                <a:moveTo>
                  <a:pt x="0" y="0"/>
                </a:moveTo>
                <a:lnTo>
                  <a:pt x="7394677" y="0"/>
                </a:lnTo>
                <a:lnTo>
                  <a:pt x="7394677" y="5143500"/>
                </a:lnTo>
                <a:lnTo>
                  <a:pt x="0" y="5143500"/>
                </a:lnTo>
                <a:lnTo>
                  <a:pt x="0" y="0"/>
                </a:lnTo>
                <a:close/>
              </a:path>
            </a:pathLst>
          </a:custGeom>
          <a:blipFill>
            <a:blip r:embed="rId3"/>
            <a:stretch>
              <a:fillRect l="-57919" t="0" r="0" b="-93703"/>
            </a:stretch>
          </a:blipFill>
        </p:spPr>
      </p:sp>
      <p:sp>
        <p:nvSpPr>
          <p:cNvPr name="Freeform 4" id="4"/>
          <p:cNvSpPr/>
          <p:nvPr/>
        </p:nvSpPr>
        <p:spPr>
          <a:xfrm flipH="false" flipV="false" rot="0">
            <a:off x="397116" y="140351"/>
            <a:ext cx="17493767" cy="1776708"/>
          </a:xfrm>
          <a:custGeom>
            <a:avLst/>
            <a:gdLst/>
            <a:ahLst/>
            <a:cxnLst/>
            <a:rect r="r" b="b" t="t" l="l"/>
            <a:pathLst>
              <a:path h="1776708" w="17493767">
                <a:moveTo>
                  <a:pt x="0" y="0"/>
                </a:moveTo>
                <a:lnTo>
                  <a:pt x="17493768" y="0"/>
                </a:lnTo>
                <a:lnTo>
                  <a:pt x="17493768" y="1776708"/>
                </a:lnTo>
                <a:lnTo>
                  <a:pt x="0" y="17767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675147" y="557012"/>
            <a:ext cx="7076561" cy="828961"/>
          </a:xfrm>
          <a:prstGeom prst="rect">
            <a:avLst/>
          </a:prstGeom>
        </p:spPr>
        <p:txBody>
          <a:bodyPr anchor="t" rtlCol="false" tIns="0" lIns="0" bIns="0" rIns="0">
            <a:spAutoFit/>
          </a:bodyPr>
          <a:lstStyle/>
          <a:p>
            <a:pPr algn="l">
              <a:lnSpc>
                <a:spcPts val="6670"/>
              </a:lnSpc>
            </a:pPr>
            <a:r>
              <a:rPr lang="en-US" b="true" sz="4764" spc="466">
                <a:solidFill>
                  <a:srgbClr val="FDFBFB"/>
                </a:solidFill>
                <a:latin typeface="League Spartan"/>
                <a:ea typeface="League Spartan"/>
                <a:cs typeface="League Spartan"/>
                <a:sym typeface="League Spartan"/>
              </a:rPr>
              <a:t>PIPELINE HAZARDS</a:t>
            </a:r>
          </a:p>
        </p:txBody>
      </p:sp>
      <p:sp>
        <p:nvSpPr>
          <p:cNvPr name="TextBox 6" id="6"/>
          <p:cNvSpPr txBox="true"/>
          <p:nvPr/>
        </p:nvSpPr>
        <p:spPr>
          <a:xfrm rot="0">
            <a:off x="688486" y="4298042"/>
            <a:ext cx="3058773" cy="934002"/>
          </a:xfrm>
          <a:prstGeom prst="rect">
            <a:avLst/>
          </a:prstGeom>
        </p:spPr>
        <p:txBody>
          <a:bodyPr anchor="t" rtlCol="false" tIns="0" lIns="0" bIns="0" rIns="0">
            <a:spAutoFit/>
          </a:bodyPr>
          <a:lstStyle/>
          <a:p>
            <a:pPr algn="l">
              <a:lnSpc>
                <a:spcPts val="7463"/>
              </a:lnSpc>
            </a:pPr>
            <a:r>
              <a:rPr lang="en-US" sz="5330">
                <a:solidFill>
                  <a:srgbClr val="FFFFFF"/>
                </a:solidFill>
                <a:latin typeface="Trocchi"/>
                <a:ea typeface="Trocchi"/>
                <a:cs typeface="Trocchi"/>
                <a:sym typeface="Trocchi"/>
              </a:rPr>
              <a:t> • Types:</a:t>
            </a:r>
          </a:p>
        </p:txBody>
      </p:sp>
      <p:sp>
        <p:nvSpPr>
          <p:cNvPr name="TextBox 7" id="7"/>
          <p:cNvSpPr txBox="true"/>
          <p:nvPr/>
        </p:nvSpPr>
        <p:spPr>
          <a:xfrm rot="0">
            <a:off x="688486" y="8074019"/>
            <a:ext cx="6484896" cy="934002"/>
          </a:xfrm>
          <a:prstGeom prst="rect">
            <a:avLst/>
          </a:prstGeom>
        </p:spPr>
        <p:txBody>
          <a:bodyPr anchor="t" rtlCol="false" tIns="0" lIns="0" bIns="0" rIns="0">
            <a:spAutoFit/>
          </a:bodyPr>
          <a:lstStyle/>
          <a:p>
            <a:pPr algn="l">
              <a:lnSpc>
                <a:spcPts val="7463"/>
              </a:lnSpc>
            </a:pPr>
            <a:r>
              <a:rPr lang="en-US" sz="5330">
                <a:solidFill>
                  <a:srgbClr val="FFFFFF"/>
                </a:solidFill>
                <a:latin typeface="Trocchi"/>
                <a:ea typeface="Trocchi"/>
                <a:cs typeface="Trocchi"/>
                <a:sym typeface="Trocchi"/>
              </a:rPr>
              <a:t>(caused by branch)</a:t>
            </a:r>
          </a:p>
        </p:txBody>
      </p:sp>
      <p:sp>
        <p:nvSpPr>
          <p:cNvPr name="TextBox 8" id="8"/>
          <p:cNvSpPr txBox="true"/>
          <p:nvPr/>
        </p:nvSpPr>
        <p:spPr>
          <a:xfrm rot="0">
            <a:off x="688486" y="6186030"/>
            <a:ext cx="6966099" cy="934002"/>
          </a:xfrm>
          <a:prstGeom prst="rect">
            <a:avLst/>
          </a:prstGeom>
        </p:spPr>
        <p:txBody>
          <a:bodyPr anchor="t" rtlCol="false" tIns="0" lIns="0" bIns="0" rIns="0">
            <a:spAutoFit/>
          </a:bodyPr>
          <a:lstStyle/>
          <a:p>
            <a:pPr algn="l">
              <a:lnSpc>
                <a:spcPts val="7463"/>
              </a:lnSpc>
            </a:pPr>
            <a:r>
              <a:rPr lang="en-US" sz="5330">
                <a:solidFill>
                  <a:srgbClr val="FFFFFF"/>
                </a:solidFill>
                <a:latin typeface="Trocchi"/>
                <a:ea typeface="Trocchi"/>
                <a:cs typeface="Trocchi"/>
                <a:sym typeface="Trocchi"/>
              </a:rPr>
              <a:t> back to register file </a:t>
            </a:r>
          </a:p>
        </p:txBody>
      </p:sp>
      <p:sp>
        <p:nvSpPr>
          <p:cNvPr name="TextBox 9" id="9"/>
          <p:cNvSpPr txBox="true"/>
          <p:nvPr/>
        </p:nvSpPr>
        <p:spPr>
          <a:xfrm rot="0">
            <a:off x="688486" y="3354048"/>
            <a:ext cx="11585486" cy="934002"/>
          </a:xfrm>
          <a:prstGeom prst="rect">
            <a:avLst/>
          </a:prstGeom>
        </p:spPr>
        <p:txBody>
          <a:bodyPr anchor="t" rtlCol="false" tIns="0" lIns="0" bIns="0" rIns="0">
            <a:spAutoFit/>
          </a:bodyPr>
          <a:lstStyle/>
          <a:p>
            <a:pPr algn="l">
              <a:lnSpc>
                <a:spcPts val="7463"/>
              </a:lnSpc>
            </a:pPr>
            <a:r>
              <a:rPr lang="en-US" sz="5330">
                <a:solidFill>
                  <a:srgbClr val="FFFFFF"/>
                </a:solidFill>
                <a:latin typeface="Trocchi"/>
                <a:ea typeface="Trocchi"/>
                <a:cs typeface="Trocchi"/>
                <a:sym typeface="Trocchi"/>
              </a:rPr>
              <a:t>instruction that hasn’t completed</a:t>
            </a:r>
          </a:p>
        </p:txBody>
      </p:sp>
      <p:sp>
        <p:nvSpPr>
          <p:cNvPr name="TextBox 10" id="10"/>
          <p:cNvSpPr txBox="true"/>
          <p:nvPr/>
        </p:nvSpPr>
        <p:spPr>
          <a:xfrm rot="0">
            <a:off x="688486" y="7130024"/>
            <a:ext cx="161849" cy="934002"/>
          </a:xfrm>
          <a:prstGeom prst="rect">
            <a:avLst/>
          </a:prstGeom>
        </p:spPr>
        <p:txBody>
          <a:bodyPr anchor="t" rtlCol="false" tIns="0" lIns="0" bIns="0" rIns="0">
            <a:spAutoFit/>
          </a:bodyPr>
          <a:lstStyle/>
          <a:p>
            <a:pPr algn="l">
              <a:lnSpc>
                <a:spcPts val="7463"/>
              </a:lnSpc>
            </a:pPr>
            <a:r>
              <a:rPr lang="en-US" sz="5330" spc="5">
                <a:solidFill>
                  <a:srgbClr val="FFFFFF"/>
                </a:solidFill>
                <a:latin typeface="Trocchi"/>
                <a:ea typeface="Trocchi"/>
                <a:cs typeface="Trocchi"/>
                <a:sym typeface="Trocchi"/>
              </a:rPr>
              <a:t> </a:t>
            </a:r>
          </a:p>
        </p:txBody>
      </p:sp>
      <p:sp>
        <p:nvSpPr>
          <p:cNvPr name="TextBox 11" id="11"/>
          <p:cNvSpPr txBox="true"/>
          <p:nvPr/>
        </p:nvSpPr>
        <p:spPr>
          <a:xfrm rot="0">
            <a:off x="1350674" y="7130024"/>
            <a:ext cx="16570338" cy="934002"/>
          </a:xfrm>
          <a:prstGeom prst="rect">
            <a:avLst/>
          </a:prstGeom>
        </p:spPr>
        <p:txBody>
          <a:bodyPr anchor="t" rtlCol="false" tIns="0" lIns="0" bIns="0" rIns="0">
            <a:spAutoFit/>
          </a:bodyPr>
          <a:lstStyle/>
          <a:p>
            <a:pPr algn="l">
              <a:lnSpc>
                <a:spcPts val="7463"/>
              </a:lnSpc>
            </a:pPr>
            <a:r>
              <a:rPr lang="en-US" sz="5330" spc="5">
                <a:solidFill>
                  <a:srgbClr val="FFFFFF"/>
                </a:solidFill>
                <a:latin typeface="Trocchi"/>
                <a:ea typeface="Trocchi"/>
                <a:cs typeface="Trocchi"/>
                <a:sym typeface="Trocchi"/>
              </a:rPr>
              <a:t>Control hazard: next instruction not decided yet</a:t>
            </a:r>
          </a:p>
        </p:txBody>
      </p:sp>
      <p:sp>
        <p:nvSpPr>
          <p:cNvPr name="TextBox 12" id="12"/>
          <p:cNvSpPr txBox="true"/>
          <p:nvPr/>
        </p:nvSpPr>
        <p:spPr>
          <a:xfrm rot="0">
            <a:off x="688486" y="2410054"/>
            <a:ext cx="17242165" cy="934002"/>
          </a:xfrm>
          <a:prstGeom prst="rect">
            <a:avLst/>
          </a:prstGeom>
        </p:spPr>
        <p:txBody>
          <a:bodyPr anchor="t" rtlCol="false" tIns="0" lIns="0" bIns="0" rIns="0">
            <a:spAutoFit/>
          </a:bodyPr>
          <a:lstStyle/>
          <a:p>
            <a:pPr algn="l">
              <a:lnSpc>
                <a:spcPts val="7463"/>
              </a:lnSpc>
            </a:pPr>
            <a:r>
              <a:rPr lang="en-US" sz="5330">
                <a:solidFill>
                  <a:srgbClr val="FFFFFF"/>
                </a:solidFill>
                <a:latin typeface="Trocchi"/>
                <a:ea typeface="Trocchi"/>
                <a:cs typeface="Trocchi"/>
                <a:sym typeface="Trocchi"/>
              </a:rPr>
              <a:t> • When an instruction depends on result from</a:t>
            </a:r>
          </a:p>
        </p:txBody>
      </p:sp>
      <p:sp>
        <p:nvSpPr>
          <p:cNvPr name="TextBox 13" id="13"/>
          <p:cNvSpPr txBox="true"/>
          <p:nvPr/>
        </p:nvSpPr>
        <p:spPr>
          <a:xfrm rot="0">
            <a:off x="1405433" y="5242036"/>
            <a:ext cx="16671017" cy="934002"/>
          </a:xfrm>
          <a:prstGeom prst="rect">
            <a:avLst/>
          </a:prstGeom>
        </p:spPr>
        <p:txBody>
          <a:bodyPr anchor="t" rtlCol="false" tIns="0" lIns="0" bIns="0" rIns="0">
            <a:spAutoFit/>
          </a:bodyPr>
          <a:lstStyle/>
          <a:p>
            <a:pPr algn="l">
              <a:lnSpc>
                <a:spcPts val="7463"/>
              </a:lnSpc>
            </a:pPr>
            <a:r>
              <a:rPr lang="en-US" sz="5330">
                <a:solidFill>
                  <a:srgbClr val="FFFFFF"/>
                </a:solidFill>
                <a:latin typeface="Trocchi"/>
                <a:ea typeface="Trocchi"/>
                <a:cs typeface="Trocchi"/>
                <a:sym typeface="Trocchi"/>
              </a:rPr>
              <a:t> Data hazard: register value not yet written </a:t>
            </a:r>
          </a:p>
        </p:txBody>
      </p:sp>
      <p:sp>
        <p:nvSpPr>
          <p:cNvPr name="TextBox 14" id="14"/>
          <p:cNvSpPr txBox="true"/>
          <p:nvPr/>
        </p:nvSpPr>
        <p:spPr>
          <a:xfrm rot="0">
            <a:off x="847020" y="7203786"/>
            <a:ext cx="345281" cy="934917"/>
          </a:xfrm>
          <a:prstGeom prst="rect">
            <a:avLst/>
          </a:prstGeom>
        </p:spPr>
        <p:txBody>
          <a:bodyPr anchor="t" rtlCol="false" tIns="0" lIns="0" bIns="0" rIns="0">
            <a:spAutoFit/>
          </a:bodyPr>
          <a:lstStyle/>
          <a:p>
            <a:pPr algn="l">
              <a:lnSpc>
                <a:spcPts val="7463"/>
              </a:lnSpc>
            </a:pPr>
            <a:r>
              <a:rPr lang="en-US" sz="5330">
                <a:solidFill>
                  <a:srgbClr val="FFFFFF"/>
                </a:solidFill>
                <a:latin typeface="Noto Sans Gurmukhi"/>
                <a:ea typeface="Noto Sans Gurmukhi"/>
                <a:cs typeface="Noto Sans Gurmukhi"/>
                <a:sym typeface="Noto Sans Gurmukhi"/>
              </a:rPr>
              <a:t>–</a:t>
            </a:r>
          </a:p>
        </p:txBody>
      </p:sp>
      <p:sp>
        <p:nvSpPr>
          <p:cNvPr name="TextBox 15" id="15"/>
          <p:cNvSpPr txBox="true"/>
          <p:nvPr/>
        </p:nvSpPr>
        <p:spPr>
          <a:xfrm rot="0">
            <a:off x="1066971" y="5315798"/>
            <a:ext cx="345281" cy="934917"/>
          </a:xfrm>
          <a:prstGeom prst="rect">
            <a:avLst/>
          </a:prstGeom>
        </p:spPr>
        <p:txBody>
          <a:bodyPr anchor="t" rtlCol="false" tIns="0" lIns="0" bIns="0" rIns="0">
            <a:spAutoFit/>
          </a:bodyPr>
          <a:lstStyle/>
          <a:p>
            <a:pPr algn="l">
              <a:lnSpc>
                <a:spcPts val="7463"/>
              </a:lnSpc>
            </a:pPr>
            <a:r>
              <a:rPr lang="en-US" sz="5330">
                <a:solidFill>
                  <a:srgbClr val="FFFFFF"/>
                </a:solidFill>
                <a:latin typeface="Noto Sans Gurmukhi"/>
                <a:ea typeface="Noto Sans Gurmukhi"/>
                <a:cs typeface="Noto Sans Gurmukhi"/>
                <a:sym typeface="Noto Sans Gurmukhi"/>
              </a:rPr>
              <a:t>–</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900"/>
            </a:blip>
            <a:stretch>
              <a:fillRect l="0" t="-2000" r="0" b="-1981"/>
            </a:stretch>
          </a:blipFill>
        </p:spPr>
      </p:sp>
      <p:sp>
        <p:nvSpPr>
          <p:cNvPr name="Freeform 3" id="3"/>
          <p:cNvSpPr/>
          <p:nvPr/>
        </p:nvSpPr>
        <p:spPr>
          <a:xfrm flipH="false" flipV="false" rot="0">
            <a:off x="0" y="5143500"/>
            <a:ext cx="7394677" cy="5143500"/>
          </a:xfrm>
          <a:custGeom>
            <a:avLst/>
            <a:gdLst/>
            <a:ahLst/>
            <a:cxnLst/>
            <a:rect r="r" b="b" t="t" l="l"/>
            <a:pathLst>
              <a:path h="5143500" w="7394677">
                <a:moveTo>
                  <a:pt x="0" y="0"/>
                </a:moveTo>
                <a:lnTo>
                  <a:pt x="7394677" y="0"/>
                </a:lnTo>
                <a:lnTo>
                  <a:pt x="7394677" y="5143500"/>
                </a:lnTo>
                <a:lnTo>
                  <a:pt x="0" y="5143500"/>
                </a:lnTo>
                <a:lnTo>
                  <a:pt x="0" y="0"/>
                </a:lnTo>
                <a:close/>
              </a:path>
            </a:pathLst>
          </a:custGeom>
          <a:blipFill>
            <a:blip r:embed="rId3"/>
            <a:stretch>
              <a:fillRect l="-57919" t="0" r="0" b="-93703"/>
            </a:stretch>
          </a:blipFill>
        </p:spPr>
      </p:sp>
      <p:grpSp>
        <p:nvGrpSpPr>
          <p:cNvPr name="Group 4" id="4"/>
          <p:cNvGrpSpPr>
            <a:grpSpLocks noChangeAspect="true"/>
          </p:cNvGrpSpPr>
          <p:nvPr/>
        </p:nvGrpSpPr>
        <p:grpSpPr>
          <a:xfrm rot="0">
            <a:off x="460619" y="0"/>
            <a:ext cx="17366771" cy="1649701"/>
            <a:chOff x="0" y="0"/>
            <a:chExt cx="17366767" cy="1649705"/>
          </a:xfrm>
        </p:grpSpPr>
        <p:sp>
          <p:nvSpPr>
            <p:cNvPr name="Freeform 5" id="5"/>
            <p:cNvSpPr/>
            <p:nvPr/>
          </p:nvSpPr>
          <p:spPr>
            <a:xfrm flipH="false" flipV="false" rot="0">
              <a:off x="0" y="0"/>
              <a:ext cx="17366742" cy="1649730"/>
            </a:xfrm>
            <a:custGeom>
              <a:avLst/>
              <a:gdLst/>
              <a:ahLst/>
              <a:cxnLst/>
              <a:rect r="r" b="b" t="t" l="l"/>
              <a:pathLst>
                <a:path h="1649730" w="17366742">
                  <a:moveTo>
                    <a:pt x="0" y="0"/>
                  </a:moveTo>
                  <a:lnTo>
                    <a:pt x="17366742" y="0"/>
                  </a:lnTo>
                  <a:lnTo>
                    <a:pt x="17366742" y="1649730"/>
                  </a:lnTo>
                  <a:lnTo>
                    <a:pt x="0" y="1649730"/>
                  </a:lnTo>
                  <a:close/>
                </a:path>
              </a:pathLst>
            </a:custGeom>
            <a:solidFill>
              <a:srgbClr val="04577C"/>
            </a:solidFill>
          </p:spPr>
        </p:sp>
      </p:grpSp>
      <p:sp>
        <p:nvSpPr>
          <p:cNvPr name="Freeform 6" id="6"/>
          <p:cNvSpPr/>
          <p:nvPr/>
        </p:nvSpPr>
        <p:spPr>
          <a:xfrm flipH="false" flipV="false" rot="0">
            <a:off x="584264" y="1426197"/>
            <a:ext cx="16697325" cy="7610475"/>
          </a:xfrm>
          <a:custGeom>
            <a:avLst/>
            <a:gdLst/>
            <a:ahLst/>
            <a:cxnLst/>
            <a:rect r="r" b="b" t="t" l="l"/>
            <a:pathLst>
              <a:path h="7610475" w="16697325">
                <a:moveTo>
                  <a:pt x="0" y="0"/>
                </a:moveTo>
                <a:lnTo>
                  <a:pt x="16697324" y="0"/>
                </a:lnTo>
                <a:lnTo>
                  <a:pt x="16697324" y="7610475"/>
                </a:lnTo>
                <a:lnTo>
                  <a:pt x="0" y="7610475"/>
                </a:lnTo>
                <a:lnTo>
                  <a:pt x="0" y="0"/>
                </a:lnTo>
                <a:close/>
              </a:path>
            </a:pathLst>
          </a:custGeom>
          <a:blipFill>
            <a:blip r:embed="rId4"/>
            <a:stretch>
              <a:fillRect l="0" t="0" r="0" b="0"/>
            </a:stretch>
          </a:blipFill>
        </p:spPr>
      </p:sp>
      <p:sp>
        <p:nvSpPr>
          <p:cNvPr name="TextBox 7" id="7"/>
          <p:cNvSpPr txBox="true"/>
          <p:nvPr/>
        </p:nvSpPr>
        <p:spPr>
          <a:xfrm rot="0">
            <a:off x="6509776" y="353168"/>
            <a:ext cx="5373919" cy="828961"/>
          </a:xfrm>
          <a:prstGeom prst="rect">
            <a:avLst/>
          </a:prstGeom>
        </p:spPr>
        <p:txBody>
          <a:bodyPr anchor="t" rtlCol="false" tIns="0" lIns="0" bIns="0" rIns="0">
            <a:spAutoFit/>
          </a:bodyPr>
          <a:lstStyle/>
          <a:p>
            <a:pPr algn="l">
              <a:lnSpc>
                <a:spcPts val="6670"/>
              </a:lnSpc>
            </a:pPr>
            <a:r>
              <a:rPr lang="en-US" b="true" sz="4764" spc="466">
                <a:solidFill>
                  <a:srgbClr val="FDFBFB"/>
                </a:solidFill>
                <a:latin typeface="League Spartan"/>
                <a:ea typeface="League Spartan"/>
                <a:cs typeface="League Spartan"/>
                <a:sym typeface="League Spartan"/>
              </a:rPr>
              <a:t>DATA HAZARD</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900"/>
            </a:blip>
            <a:stretch>
              <a:fillRect l="0" t="-2000" r="0" b="-1981"/>
            </a:stretch>
          </a:blipFill>
        </p:spPr>
      </p:sp>
      <p:sp>
        <p:nvSpPr>
          <p:cNvPr name="Freeform 3" id="3"/>
          <p:cNvSpPr/>
          <p:nvPr/>
        </p:nvSpPr>
        <p:spPr>
          <a:xfrm flipH="false" flipV="false" rot="0">
            <a:off x="0" y="5143500"/>
            <a:ext cx="7394677" cy="5143500"/>
          </a:xfrm>
          <a:custGeom>
            <a:avLst/>
            <a:gdLst/>
            <a:ahLst/>
            <a:cxnLst/>
            <a:rect r="r" b="b" t="t" l="l"/>
            <a:pathLst>
              <a:path h="5143500" w="7394677">
                <a:moveTo>
                  <a:pt x="0" y="0"/>
                </a:moveTo>
                <a:lnTo>
                  <a:pt x="7394677" y="0"/>
                </a:lnTo>
                <a:lnTo>
                  <a:pt x="7394677" y="5143500"/>
                </a:lnTo>
                <a:lnTo>
                  <a:pt x="0" y="5143500"/>
                </a:lnTo>
                <a:lnTo>
                  <a:pt x="0" y="0"/>
                </a:lnTo>
                <a:close/>
              </a:path>
            </a:pathLst>
          </a:custGeom>
          <a:blipFill>
            <a:blip r:embed="rId3"/>
            <a:stretch>
              <a:fillRect l="-57919" t="0" r="0" b="-93703"/>
            </a:stretch>
          </a:blipFill>
        </p:spPr>
      </p:sp>
      <p:grpSp>
        <p:nvGrpSpPr>
          <p:cNvPr name="Group 4" id="4"/>
          <p:cNvGrpSpPr>
            <a:grpSpLocks noChangeAspect="true"/>
          </p:cNvGrpSpPr>
          <p:nvPr/>
        </p:nvGrpSpPr>
        <p:grpSpPr>
          <a:xfrm rot="0">
            <a:off x="460619" y="0"/>
            <a:ext cx="17366771" cy="1649701"/>
            <a:chOff x="0" y="0"/>
            <a:chExt cx="17366767" cy="1649705"/>
          </a:xfrm>
        </p:grpSpPr>
        <p:sp>
          <p:nvSpPr>
            <p:cNvPr name="Freeform 5" id="5"/>
            <p:cNvSpPr/>
            <p:nvPr/>
          </p:nvSpPr>
          <p:spPr>
            <a:xfrm flipH="false" flipV="false" rot="0">
              <a:off x="0" y="0"/>
              <a:ext cx="17366742" cy="1649730"/>
            </a:xfrm>
            <a:custGeom>
              <a:avLst/>
              <a:gdLst/>
              <a:ahLst/>
              <a:cxnLst/>
              <a:rect r="r" b="b" t="t" l="l"/>
              <a:pathLst>
                <a:path h="1649730" w="17366742">
                  <a:moveTo>
                    <a:pt x="0" y="0"/>
                  </a:moveTo>
                  <a:lnTo>
                    <a:pt x="17366742" y="0"/>
                  </a:lnTo>
                  <a:lnTo>
                    <a:pt x="17366742" y="1649730"/>
                  </a:lnTo>
                  <a:lnTo>
                    <a:pt x="0" y="1649730"/>
                  </a:lnTo>
                  <a:close/>
                </a:path>
              </a:pathLst>
            </a:custGeom>
            <a:solidFill>
              <a:srgbClr val="04577C"/>
            </a:solidFill>
          </p:spPr>
        </p:sp>
      </p:grpSp>
      <p:sp>
        <p:nvSpPr>
          <p:cNvPr name="Freeform 6" id="6"/>
          <p:cNvSpPr/>
          <p:nvPr/>
        </p:nvSpPr>
        <p:spPr>
          <a:xfrm flipH="false" flipV="false" rot="0">
            <a:off x="783412" y="1237221"/>
            <a:ext cx="16478250" cy="7277100"/>
          </a:xfrm>
          <a:custGeom>
            <a:avLst/>
            <a:gdLst/>
            <a:ahLst/>
            <a:cxnLst/>
            <a:rect r="r" b="b" t="t" l="l"/>
            <a:pathLst>
              <a:path h="7277100" w="16478250">
                <a:moveTo>
                  <a:pt x="0" y="0"/>
                </a:moveTo>
                <a:lnTo>
                  <a:pt x="16478250" y="0"/>
                </a:lnTo>
                <a:lnTo>
                  <a:pt x="16478250" y="7277100"/>
                </a:lnTo>
                <a:lnTo>
                  <a:pt x="0" y="7277100"/>
                </a:lnTo>
                <a:lnTo>
                  <a:pt x="0" y="0"/>
                </a:lnTo>
                <a:close/>
              </a:path>
            </a:pathLst>
          </a:custGeom>
          <a:blipFill>
            <a:blip r:embed="rId4"/>
            <a:stretch>
              <a:fillRect l="0" t="0" r="0" b="0"/>
            </a:stretch>
          </a:blipFill>
        </p:spPr>
      </p:sp>
      <p:sp>
        <p:nvSpPr>
          <p:cNvPr name="TextBox 7" id="7"/>
          <p:cNvSpPr txBox="true"/>
          <p:nvPr/>
        </p:nvSpPr>
        <p:spPr>
          <a:xfrm rot="0">
            <a:off x="2328443" y="353168"/>
            <a:ext cx="13903757" cy="828961"/>
          </a:xfrm>
          <a:prstGeom prst="rect">
            <a:avLst/>
          </a:prstGeom>
        </p:spPr>
        <p:txBody>
          <a:bodyPr anchor="t" rtlCol="false" tIns="0" lIns="0" bIns="0" rIns="0">
            <a:spAutoFit/>
          </a:bodyPr>
          <a:lstStyle/>
          <a:p>
            <a:pPr algn="l">
              <a:lnSpc>
                <a:spcPts val="6670"/>
              </a:lnSpc>
            </a:pPr>
            <a:r>
              <a:rPr lang="en-US" b="true" sz="4764" spc="466">
                <a:solidFill>
                  <a:srgbClr val="FDFBFB"/>
                </a:solidFill>
                <a:latin typeface="League Spartan"/>
                <a:ea typeface="League Spartan"/>
                <a:cs typeface="League Spartan"/>
                <a:sym typeface="League Spartan"/>
              </a:rPr>
              <a:t>COMPILE-TIME HAZARD ELIMINATION</a:t>
            </a:r>
          </a:p>
        </p:txBody>
      </p:sp>
      <p:sp>
        <p:nvSpPr>
          <p:cNvPr name="TextBox 8" id="8"/>
          <p:cNvSpPr txBox="true"/>
          <p:nvPr/>
        </p:nvSpPr>
        <p:spPr>
          <a:xfrm rot="0">
            <a:off x="783412" y="8542182"/>
            <a:ext cx="10437866" cy="663654"/>
          </a:xfrm>
          <a:prstGeom prst="rect">
            <a:avLst/>
          </a:prstGeom>
        </p:spPr>
        <p:txBody>
          <a:bodyPr anchor="t" rtlCol="false" tIns="0" lIns="0" bIns="0" rIns="0">
            <a:spAutoFit/>
          </a:bodyPr>
          <a:lstStyle/>
          <a:p>
            <a:pPr algn="l">
              <a:lnSpc>
                <a:spcPts val="5372"/>
              </a:lnSpc>
            </a:pPr>
            <a:r>
              <a:rPr lang="en-US" sz="3837">
                <a:solidFill>
                  <a:srgbClr val="F5FFF5"/>
                </a:solidFill>
                <a:latin typeface="Trocchi"/>
                <a:ea typeface="Trocchi"/>
                <a:cs typeface="Trocchi"/>
                <a:sym typeface="Trocchi"/>
              </a:rPr>
              <a:t>• Insert enough nops for result to be ready </a:t>
            </a:r>
          </a:p>
        </p:txBody>
      </p:sp>
      <p:sp>
        <p:nvSpPr>
          <p:cNvPr name="TextBox 9" id="9"/>
          <p:cNvSpPr txBox="true"/>
          <p:nvPr/>
        </p:nvSpPr>
        <p:spPr>
          <a:xfrm rot="0">
            <a:off x="783412" y="9218457"/>
            <a:ext cx="12481112" cy="663654"/>
          </a:xfrm>
          <a:prstGeom prst="rect">
            <a:avLst/>
          </a:prstGeom>
        </p:spPr>
        <p:txBody>
          <a:bodyPr anchor="t" rtlCol="false" tIns="0" lIns="0" bIns="0" rIns="0">
            <a:spAutoFit/>
          </a:bodyPr>
          <a:lstStyle/>
          <a:p>
            <a:pPr algn="l">
              <a:lnSpc>
                <a:spcPts val="5372"/>
              </a:lnSpc>
            </a:pPr>
            <a:r>
              <a:rPr lang="en-US" sz="3837">
                <a:solidFill>
                  <a:srgbClr val="F5FFF5"/>
                </a:solidFill>
                <a:latin typeface="Trocchi"/>
                <a:ea typeface="Trocchi"/>
                <a:cs typeface="Trocchi"/>
                <a:sym typeface="Trocchi"/>
              </a:rPr>
              <a:t>• Or move independent useful instructions forward</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205740"/>
            <a:ext cx="18288000" cy="10696575"/>
          </a:xfrm>
          <a:custGeom>
            <a:avLst/>
            <a:gdLst/>
            <a:ahLst/>
            <a:cxnLst/>
            <a:rect r="r" b="b" t="t" l="l"/>
            <a:pathLst>
              <a:path h="10696575" w="18288000">
                <a:moveTo>
                  <a:pt x="0" y="0"/>
                </a:moveTo>
                <a:lnTo>
                  <a:pt x="18288000" y="0"/>
                </a:lnTo>
                <a:lnTo>
                  <a:pt x="18288000" y="10696575"/>
                </a:lnTo>
                <a:lnTo>
                  <a:pt x="0" y="10696575"/>
                </a:lnTo>
                <a:lnTo>
                  <a:pt x="0" y="0"/>
                </a:lnTo>
                <a:close/>
              </a:path>
            </a:pathLst>
          </a:custGeom>
          <a:blipFill>
            <a:blip r:embed="rId2">
              <a:alphaModFix amt="5900"/>
            </a:blip>
            <a:stretch>
              <a:fillRect l="0" t="0" r="0" b="0"/>
            </a:stretch>
          </a:blipFill>
        </p:spPr>
      </p:sp>
      <p:sp>
        <p:nvSpPr>
          <p:cNvPr name="Freeform 3" id="3"/>
          <p:cNvSpPr/>
          <p:nvPr/>
        </p:nvSpPr>
        <p:spPr>
          <a:xfrm flipH="false" flipV="false" rot="0">
            <a:off x="0" y="5143500"/>
            <a:ext cx="7394677" cy="5143500"/>
          </a:xfrm>
          <a:custGeom>
            <a:avLst/>
            <a:gdLst/>
            <a:ahLst/>
            <a:cxnLst/>
            <a:rect r="r" b="b" t="t" l="l"/>
            <a:pathLst>
              <a:path h="5143500" w="7394677">
                <a:moveTo>
                  <a:pt x="0" y="0"/>
                </a:moveTo>
                <a:lnTo>
                  <a:pt x="7394677" y="0"/>
                </a:lnTo>
                <a:lnTo>
                  <a:pt x="7394677" y="5143500"/>
                </a:lnTo>
                <a:lnTo>
                  <a:pt x="0" y="5143500"/>
                </a:lnTo>
                <a:lnTo>
                  <a:pt x="0" y="0"/>
                </a:lnTo>
                <a:close/>
              </a:path>
            </a:pathLst>
          </a:custGeom>
          <a:blipFill>
            <a:blip r:embed="rId3"/>
            <a:stretch>
              <a:fillRect l="-57919" t="0" r="0" b="-93703"/>
            </a:stretch>
          </a:blipFill>
        </p:spPr>
      </p:sp>
      <p:grpSp>
        <p:nvGrpSpPr>
          <p:cNvPr name="Group 4" id="4"/>
          <p:cNvGrpSpPr>
            <a:grpSpLocks noChangeAspect="true"/>
          </p:cNvGrpSpPr>
          <p:nvPr/>
        </p:nvGrpSpPr>
        <p:grpSpPr>
          <a:xfrm rot="0">
            <a:off x="460619" y="0"/>
            <a:ext cx="17366771" cy="1649701"/>
            <a:chOff x="0" y="0"/>
            <a:chExt cx="17366767" cy="1649705"/>
          </a:xfrm>
        </p:grpSpPr>
        <p:sp>
          <p:nvSpPr>
            <p:cNvPr name="Freeform 5" id="5"/>
            <p:cNvSpPr/>
            <p:nvPr/>
          </p:nvSpPr>
          <p:spPr>
            <a:xfrm flipH="false" flipV="false" rot="0">
              <a:off x="0" y="0"/>
              <a:ext cx="17366742" cy="1649730"/>
            </a:xfrm>
            <a:custGeom>
              <a:avLst/>
              <a:gdLst/>
              <a:ahLst/>
              <a:cxnLst/>
              <a:rect r="r" b="b" t="t" l="l"/>
              <a:pathLst>
                <a:path h="1649730" w="17366742">
                  <a:moveTo>
                    <a:pt x="0" y="0"/>
                  </a:moveTo>
                  <a:lnTo>
                    <a:pt x="17366742" y="0"/>
                  </a:lnTo>
                  <a:lnTo>
                    <a:pt x="17366742" y="1649730"/>
                  </a:lnTo>
                  <a:lnTo>
                    <a:pt x="0" y="1649730"/>
                  </a:lnTo>
                  <a:close/>
                </a:path>
              </a:pathLst>
            </a:custGeom>
            <a:solidFill>
              <a:srgbClr val="04577C"/>
            </a:solidFill>
          </p:spPr>
        </p:sp>
      </p:grpSp>
      <p:sp>
        <p:nvSpPr>
          <p:cNvPr name="Freeform 6" id="6"/>
          <p:cNvSpPr/>
          <p:nvPr/>
        </p:nvSpPr>
        <p:spPr>
          <a:xfrm flipH="false" flipV="false" rot="0">
            <a:off x="705564" y="1265825"/>
            <a:ext cx="16878300" cy="6600825"/>
          </a:xfrm>
          <a:custGeom>
            <a:avLst/>
            <a:gdLst/>
            <a:ahLst/>
            <a:cxnLst/>
            <a:rect r="r" b="b" t="t" l="l"/>
            <a:pathLst>
              <a:path h="6600825" w="16878300">
                <a:moveTo>
                  <a:pt x="0" y="0"/>
                </a:moveTo>
                <a:lnTo>
                  <a:pt x="16878300" y="0"/>
                </a:lnTo>
                <a:lnTo>
                  <a:pt x="16878300" y="6600825"/>
                </a:lnTo>
                <a:lnTo>
                  <a:pt x="0" y="6600825"/>
                </a:lnTo>
                <a:lnTo>
                  <a:pt x="0" y="0"/>
                </a:lnTo>
                <a:close/>
              </a:path>
            </a:pathLst>
          </a:custGeom>
          <a:blipFill>
            <a:blip r:embed="rId4"/>
            <a:stretch>
              <a:fillRect l="0" t="0" r="0" b="0"/>
            </a:stretch>
          </a:blipFill>
        </p:spPr>
      </p:sp>
      <p:sp>
        <p:nvSpPr>
          <p:cNvPr name="TextBox 7" id="7"/>
          <p:cNvSpPr txBox="true"/>
          <p:nvPr/>
        </p:nvSpPr>
        <p:spPr>
          <a:xfrm rot="0">
            <a:off x="5505183" y="353168"/>
            <a:ext cx="7423366" cy="828961"/>
          </a:xfrm>
          <a:prstGeom prst="rect">
            <a:avLst/>
          </a:prstGeom>
        </p:spPr>
        <p:txBody>
          <a:bodyPr anchor="t" rtlCol="false" tIns="0" lIns="0" bIns="0" rIns="0">
            <a:spAutoFit/>
          </a:bodyPr>
          <a:lstStyle/>
          <a:p>
            <a:pPr algn="l">
              <a:lnSpc>
                <a:spcPts val="6670"/>
              </a:lnSpc>
            </a:pPr>
            <a:r>
              <a:rPr lang="en-US" b="true" sz="4764" spc="466">
                <a:solidFill>
                  <a:srgbClr val="FDFBFB"/>
                </a:solidFill>
                <a:latin typeface="League Spartan"/>
                <a:ea typeface="League Spartan"/>
                <a:cs typeface="League Spartan"/>
                <a:sym typeface="League Spartan"/>
              </a:rPr>
              <a:t>DATA FORWARDING</a:t>
            </a:r>
          </a:p>
        </p:txBody>
      </p:sp>
      <p:sp>
        <p:nvSpPr>
          <p:cNvPr name="TextBox 8" id="8"/>
          <p:cNvSpPr txBox="true"/>
          <p:nvPr/>
        </p:nvSpPr>
        <p:spPr>
          <a:xfrm rot="0">
            <a:off x="460619" y="8961968"/>
            <a:ext cx="12609719" cy="685048"/>
          </a:xfrm>
          <a:prstGeom prst="rect">
            <a:avLst/>
          </a:prstGeom>
        </p:spPr>
        <p:txBody>
          <a:bodyPr anchor="t" rtlCol="false" tIns="0" lIns="0" bIns="0" rIns="0">
            <a:spAutoFit/>
          </a:bodyPr>
          <a:lstStyle/>
          <a:p>
            <a:pPr algn="l">
              <a:lnSpc>
                <a:spcPts val="5565"/>
              </a:lnSpc>
            </a:pPr>
            <a:r>
              <a:rPr lang="en-US" sz="3975">
                <a:solidFill>
                  <a:srgbClr val="F5FFF5"/>
                </a:solidFill>
                <a:latin typeface="Trocchi"/>
                <a:ea typeface="Trocchi"/>
                <a:cs typeface="Trocchi"/>
                <a:sym typeface="Trocchi"/>
              </a:rPr>
              <a:t>Memory or Writeback stage • If so, forward result</a:t>
            </a:r>
          </a:p>
        </p:txBody>
      </p:sp>
      <p:sp>
        <p:nvSpPr>
          <p:cNvPr name="TextBox 9" id="9"/>
          <p:cNvSpPr txBox="true"/>
          <p:nvPr/>
        </p:nvSpPr>
        <p:spPr>
          <a:xfrm rot="0">
            <a:off x="460619" y="8261452"/>
            <a:ext cx="17329899" cy="685048"/>
          </a:xfrm>
          <a:prstGeom prst="rect">
            <a:avLst/>
          </a:prstGeom>
        </p:spPr>
        <p:txBody>
          <a:bodyPr anchor="t" rtlCol="false" tIns="0" lIns="0" bIns="0" rIns="0">
            <a:spAutoFit/>
          </a:bodyPr>
          <a:lstStyle/>
          <a:p>
            <a:pPr algn="l">
              <a:lnSpc>
                <a:spcPts val="5565"/>
              </a:lnSpc>
            </a:pPr>
            <a:r>
              <a:rPr lang="en-US" sz="3975">
                <a:solidFill>
                  <a:srgbClr val="F5FFF5"/>
                </a:solidFill>
                <a:latin typeface="Trocchi"/>
                <a:ea typeface="Trocchi"/>
                <a:cs typeface="Trocchi"/>
                <a:sym typeface="Trocchi"/>
              </a:rPr>
              <a:t>• Check if register read in Execute stage matches register written in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081895" cy="5669899"/>
          </a:xfrm>
          <a:custGeom>
            <a:avLst/>
            <a:gdLst/>
            <a:ahLst/>
            <a:cxnLst/>
            <a:rect r="r" b="b" t="t" l="l"/>
            <a:pathLst>
              <a:path h="5669899" w="7081895">
                <a:moveTo>
                  <a:pt x="0" y="0"/>
                </a:moveTo>
                <a:lnTo>
                  <a:pt x="7081895" y="0"/>
                </a:lnTo>
                <a:lnTo>
                  <a:pt x="7081895" y="5669899"/>
                </a:lnTo>
                <a:lnTo>
                  <a:pt x="0" y="5669899"/>
                </a:lnTo>
                <a:lnTo>
                  <a:pt x="0" y="0"/>
                </a:lnTo>
                <a:close/>
              </a:path>
            </a:pathLst>
          </a:custGeom>
          <a:blipFill>
            <a:blip r:embed="rId2"/>
            <a:stretch>
              <a:fillRect l="-64894" t="-75720" r="0" b="0"/>
            </a:stretch>
          </a:blipFill>
        </p:spPr>
      </p:sp>
      <p:sp>
        <p:nvSpPr>
          <p:cNvPr name="Freeform 3" id="3"/>
          <p:cNvSpPr/>
          <p:nvPr/>
        </p:nvSpPr>
        <p:spPr>
          <a:xfrm flipH="false" flipV="false" rot="0">
            <a:off x="1177223" y="870537"/>
            <a:ext cx="17174251" cy="8379371"/>
          </a:xfrm>
          <a:custGeom>
            <a:avLst/>
            <a:gdLst/>
            <a:ahLst/>
            <a:cxnLst/>
            <a:rect r="r" b="b" t="t" l="l"/>
            <a:pathLst>
              <a:path h="8379371" w="17174251">
                <a:moveTo>
                  <a:pt x="0" y="0"/>
                </a:moveTo>
                <a:lnTo>
                  <a:pt x="17174252" y="0"/>
                </a:lnTo>
                <a:lnTo>
                  <a:pt x="17174252" y="8379371"/>
                </a:lnTo>
                <a:lnTo>
                  <a:pt x="0" y="83793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57604" y="5953211"/>
            <a:ext cx="6806698" cy="940498"/>
          </a:xfrm>
          <a:prstGeom prst="rect">
            <a:avLst/>
          </a:prstGeom>
        </p:spPr>
        <p:txBody>
          <a:bodyPr anchor="t" rtlCol="false" tIns="0" lIns="0" bIns="0" rIns="0">
            <a:spAutoFit/>
          </a:bodyPr>
          <a:lstStyle/>
          <a:p>
            <a:pPr algn="l">
              <a:lnSpc>
                <a:spcPts val="3676"/>
              </a:lnSpc>
            </a:pPr>
            <a:r>
              <a:rPr lang="en-US" sz="3099" i="true">
                <a:solidFill>
                  <a:srgbClr val="FEFFFF"/>
                </a:solidFill>
                <a:latin typeface="Arimo Italics"/>
                <a:ea typeface="Arimo Italics"/>
                <a:cs typeface="Arimo Italics"/>
                <a:sym typeface="Arimo Italics"/>
              </a:rPr>
              <a:t>Comprehensive exploration of RISC-V processors</a:t>
            </a:r>
          </a:p>
        </p:txBody>
      </p:sp>
      <p:sp>
        <p:nvSpPr>
          <p:cNvPr name="TextBox 5" id="5"/>
          <p:cNvSpPr txBox="true"/>
          <p:nvPr/>
        </p:nvSpPr>
        <p:spPr>
          <a:xfrm rot="0">
            <a:off x="1557604" y="3998833"/>
            <a:ext cx="7609742" cy="940498"/>
          </a:xfrm>
          <a:prstGeom prst="rect">
            <a:avLst/>
          </a:prstGeom>
        </p:spPr>
        <p:txBody>
          <a:bodyPr anchor="t" rtlCol="false" tIns="0" lIns="0" bIns="0" rIns="0">
            <a:spAutoFit/>
          </a:bodyPr>
          <a:lstStyle/>
          <a:p>
            <a:pPr algn="l">
              <a:lnSpc>
                <a:spcPts val="3676"/>
              </a:lnSpc>
            </a:pPr>
            <a:r>
              <a:rPr lang="en-US" sz="3099" i="true">
                <a:solidFill>
                  <a:srgbClr val="FEFFFF"/>
                </a:solidFill>
                <a:latin typeface="Arimo Italics"/>
                <a:ea typeface="Arimo Italics"/>
                <a:cs typeface="Arimo Italics"/>
                <a:sym typeface="Arimo Italics"/>
              </a:rPr>
              <a:t>Utilized primary and secondary sources for data gathering.</a:t>
            </a:r>
          </a:p>
        </p:txBody>
      </p:sp>
      <p:sp>
        <p:nvSpPr>
          <p:cNvPr name="TextBox 6" id="6"/>
          <p:cNvSpPr txBox="true"/>
          <p:nvPr/>
        </p:nvSpPr>
        <p:spPr>
          <a:xfrm rot="0">
            <a:off x="1431217" y="7997190"/>
            <a:ext cx="8234963" cy="940498"/>
          </a:xfrm>
          <a:prstGeom prst="rect">
            <a:avLst/>
          </a:prstGeom>
        </p:spPr>
        <p:txBody>
          <a:bodyPr anchor="t" rtlCol="false" tIns="0" lIns="0" bIns="0" rIns="0">
            <a:spAutoFit/>
          </a:bodyPr>
          <a:lstStyle/>
          <a:p>
            <a:pPr algn="l">
              <a:lnSpc>
                <a:spcPts val="3676"/>
              </a:lnSpc>
            </a:pPr>
            <a:r>
              <a:rPr lang="en-US" sz="3099" i="true">
                <a:solidFill>
                  <a:srgbClr val="FEFFFF"/>
                </a:solidFill>
                <a:latin typeface="Arimo Italics"/>
                <a:ea typeface="Arimo Italics"/>
                <a:cs typeface="Arimo Italics"/>
                <a:sym typeface="Arimo Italics"/>
              </a:rPr>
              <a:t>AXI protocols, and interfacing components with processors, understanding system verilog</a:t>
            </a:r>
          </a:p>
        </p:txBody>
      </p:sp>
      <p:sp>
        <p:nvSpPr>
          <p:cNvPr name="TextBox 7" id="7"/>
          <p:cNvSpPr txBox="true"/>
          <p:nvPr/>
        </p:nvSpPr>
        <p:spPr>
          <a:xfrm rot="0">
            <a:off x="1863109" y="2042398"/>
            <a:ext cx="4695835" cy="1675286"/>
          </a:xfrm>
          <a:prstGeom prst="rect">
            <a:avLst/>
          </a:prstGeom>
        </p:spPr>
        <p:txBody>
          <a:bodyPr anchor="t" rtlCol="false" tIns="0" lIns="0" bIns="0" rIns="0">
            <a:spAutoFit/>
          </a:bodyPr>
          <a:lstStyle/>
          <a:p>
            <a:pPr algn="l">
              <a:lnSpc>
                <a:spcPts val="6681"/>
              </a:lnSpc>
            </a:pPr>
            <a:r>
              <a:rPr lang="en-US" b="true" sz="4873" spc="477">
                <a:solidFill>
                  <a:srgbClr val="FEFFFF"/>
                </a:solidFill>
                <a:latin typeface="League Spartan"/>
                <a:ea typeface="League Spartan"/>
                <a:cs typeface="League Spartan"/>
                <a:sym typeface="League Spartan"/>
              </a:rPr>
              <a:t>LITERATURE REVIEW</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900"/>
            </a:blip>
            <a:stretch>
              <a:fillRect l="0" t="-2000" r="0" b="-1981"/>
            </a:stretch>
          </a:blipFill>
        </p:spPr>
      </p:sp>
      <p:sp>
        <p:nvSpPr>
          <p:cNvPr name="Freeform 3" id="3"/>
          <p:cNvSpPr/>
          <p:nvPr/>
        </p:nvSpPr>
        <p:spPr>
          <a:xfrm flipH="false" flipV="false" rot="0">
            <a:off x="0" y="5143500"/>
            <a:ext cx="7394677" cy="5143500"/>
          </a:xfrm>
          <a:custGeom>
            <a:avLst/>
            <a:gdLst/>
            <a:ahLst/>
            <a:cxnLst/>
            <a:rect r="r" b="b" t="t" l="l"/>
            <a:pathLst>
              <a:path h="5143500" w="7394677">
                <a:moveTo>
                  <a:pt x="0" y="0"/>
                </a:moveTo>
                <a:lnTo>
                  <a:pt x="7394677" y="0"/>
                </a:lnTo>
                <a:lnTo>
                  <a:pt x="7394677" y="5143500"/>
                </a:lnTo>
                <a:lnTo>
                  <a:pt x="0" y="5143500"/>
                </a:lnTo>
                <a:lnTo>
                  <a:pt x="0" y="0"/>
                </a:lnTo>
                <a:close/>
              </a:path>
            </a:pathLst>
          </a:custGeom>
          <a:blipFill>
            <a:blip r:embed="rId3"/>
            <a:stretch>
              <a:fillRect l="-57919" t="0" r="0" b="-93703"/>
            </a:stretch>
          </a:blipFill>
        </p:spPr>
      </p:sp>
      <p:grpSp>
        <p:nvGrpSpPr>
          <p:cNvPr name="Group 4" id="4"/>
          <p:cNvGrpSpPr>
            <a:grpSpLocks noChangeAspect="true"/>
          </p:cNvGrpSpPr>
          <p:nvPr/>
        </p:nvGrpSpPr>
        <p:grpSpPr>
          <a:xfrm rot="0">
            <a:off x="460619" y="0"/>
            <a:ext cx="17366771" cy="1045235"/>
            <a:chOff x="0" y="0"/>
            <a:chExt cx="17366767" cy="1045235"/>
          </a:xfrm>
        </p:grpSpPr>
        <p:sp>
          <p:nvSpPr>
            <p:cNvPr name="Freeform 5" id="5"/>
            <p:cNvSpPr/>
            <p:nvPr/>
          </p:nvSpPr>
          <p:spPr>
            <a:xfrm flipH="false" flipV="false" rot="0">
              <a:off x="0" y="0"/>
              <a:ext cx="17366742" cy="1045210"/>
            </a:xfrm>
            <a:custGeom>
              <a:avLst/>
              <a:gdLst/>
              <a:ahLst/>
              <a:cxnLst/>
              <a:rect r="r" b="b" t="t" l="l"/>
              <a:pathLst>
                <a:path h="1045210" w="17366742">
                  <a:moveTo>
                    <a:pt x="0" y="0"/>
                  </a:moveTo>
                  <a:lnTo>
                    <a:pt x="0" y="1045210"/>
                  </a:lnTo>
                  <a:lnTo>
                    <a:pt x="17366742" y="1045210"/>
                  </a:lnTo>
                  <a:lnTo>
                    <a:pt x="17366742" y="0"/>
                  </a:lnTo>
                  <a:close/>
                </a:path>
              </a:pathLst>
            </a:custGeom>
            <a:solidFill>
              <a:srgbClr val="04577C"/>
            </a:solidFill>
          </p:spPr>
        </p:sp>
      </p:grpSp>
      <p:sp>
        <p:nvSpPr>
          <p:cNvPr name="TextBox 6" id="6"/>
          <p:cNvSpPr txBox="true"/>
          <p:nvPr/>
        </p:nvSpPr>
        <p:spPr>
          <a:xfrm rot="0">
            <a:off x="708908" y="995772"/>
            <a:ext cx="17459687" cy="8827808"/>
          </a:xfrm>
          <a:prstGeom prst="rect">
            <a:avLst/>
          </a:prstGeom>
        </p:spPr>
        <p:txBody>
          <a:bodyPr anchor="t" rtlCol="false" tIns="0" lIns="0" bIns="0" rIns="0">
            <a:spAutoFit/>
          </a:bodyPr>
          <a:lstStyle/>
          <a:p>
            <a:pPr algn="l">
              <a:lnSpc>
                <a:spcPts val="6300"/>
              </a:lnSpc>
            </a:pPr>
            <a:r>
              <a:rPr lang="en-US" b="true" sz="4538" i="true">
                <a:solidFill>
                  <a:srgbClr val="FFFFFF"/>
                </a:solidFill>
                <a:latin typeface="Arimo Bold Italics"/>
                <a:ea typeface="Arimo Bold Italics"/>
                <a:cs typeface="Arimo Bold Italics"/>
                <a:sym typeface="Arimo Bold Italics"/>
              </a:rPr>
              <a:t>• Case 1:</a:t>
            </a:r>
            <a:r>
              <a:rPr lang="en-US" sz="4538" i="true">
                <a:solidFill>
                  <a:srgbClr val="FFFFFF"/>
                </a:solidFill>
                <a:latin typeface="Arimo Italics"/>
                <a:ea typeface="Arimo Italics"/>
                <a:cs typeface="Arimo Italics"/>
                <a:sym typeface="Arimo Italics"/>
              </a:rPr>
              <a:t> Execute stage Rs1 or Rs2 matches Memory stage Rd? Forward from Memory stage •</a:t>
            </a:r>
            <a:r>
              <a:rPr lang="en-US" b="true" sz="4538" i="true">
                <a:solidFill>
                  <a:srgbClr val="FFFFFF"/>
                </a:solidFill>
                <a:latin typeface="Arimo Bold Italics"/>
                <a:ea typeface="Arimo Bold Italics"/>
                <a:cs typeface="Arimo Bold Italics"/>
                <a:sym typeface="Arimo Bold Italics"/>
              </a:rPr>
              <a:t> Case 2:</a:t>
            </a:r>
            <a:r>
              <a:rPr lang="en-US" sz="4538" i="true">
                <a:solidFill>
                  <a:srgbClr val="FFFFFF"/>
                </a:solidFill>
                <a:latin typeface="Arimo Italics"/>
                <a:ea typeface="Arimo Italics"/>
                <a:cs typeface="Arimo Italics"/>
                <a:sym typeface="Arimo Italics"/>
              </a:rPr>
              <a:t> Execute stage Rs1 or Rs2 matches Writeback stage Rd? Forward from Writeback stage • Case 3: Otherwise use value read from register file (as usual) </a:t>
            </a:r>
            <a:r>
              <a:rPr lang="en-US" b="true" sz="4538" i="true">
                <a:solidFill>
                  <a:srgbClr val="FFFFFF"/>
                </a:solidFill>
                <a:latin typeface="Arimo Bold Italics"/>
                <a:ea typeface="Arimo Bold Italics"/>
                <a:cs typeface="Arimo Bold Italics"/>
                <a:sym typeface="Arimo Bold Italics"/>
              </a:rPr>
              <a:t>Equations for Rs1: </a:t>
            </a:r>
            <a:r>
              <a:rPr lang="en-US" sz="4538" i="true">
                <a:solidFill>
                  <a:srgbClr val="FFFFFF"/>
                </a:solidFill>
                <a:latin typeface="Arimo Italics"/>
                <a:ea typeface="Arimo Italics"/>
                <a:cs typeface="Arimo Italics"/>
                <a:sym typeface="Arimo Italics"/>
              </a:rPr>
              <a:t>if ((Rs1E == RdM) &amp; RegWriteM) </a:t>
            </a:r>
            <a:r>
              <a:rPr lang="en-US" b="true" sz="4538" i="true">
                <a:solidFill>
                  <a:srgbClr val="FFFFFF"/>
                </a:solidFill>
                <a:latin typeface="Arimo Bold Italics"/>
                <a:ea typeface="Arimo Bold Italics"/>
                <a:cs typeface="Arimo Bold Italics"/>
                <a:sym typeface="Arimo Bold Italics"/>
              </a:rPr>
              <a:t>// Case 1 </a:t>
            </a:r>
            <a:r>
              <a:rPr lang="en-US" sz="4538" i="true">
                <a:solidFill>
                  <a:srgbClr val="FFFFFF"/>
                </a:solidFill>
                <a:latin typeface="Arimo Italics"/>
                <a:ea typeface="Arimo Italics"/>
                <a:cs typeface="Arimo Italics"/>
                <a:sym typeface="Arimo Italics"/>
              </a:rPr>
              <a:t>ForwardAE = 10 else if ((Rs1E == RdW) &amp; RegWriteW) </a:t>
            </a:r>
            <a:r>
              <a:rPr lang="en-US" b="true" sz="4538" i="true">
                <a:solidFill>
                  <a:srgbClr val="FFFFFF"/>
                </a:solidFill>
                <a:latin typeface="Arimo Bold Italics"/>
                <a:ea typeface="Arimo Bold Italics"/>
                <a:cs typeface="Arimo Bold Italics"/>
                <a:sym typeface="Arimo Bold Italics"/>
              </a:rPr>
              <a:t>// Case 2 </a:t>
            </a:r>
            <a:r>
              <a:rPr lang="en-US" sz="4538" i="true">
                <a:solidFill>
                  <a:srgbClr val="FFFFFF"/>
                </a:solidFill>
                <a:latin typeface="Arimo Italics"/>
                <a:ea typeface="Arimo Italics"/>
                <a:cs typeface="Arimo Italics"/>
                <a:sym typeface="Arimo Italics"/>
              </a:rPr>
              <a:t>ForwardAE = 01 else ForwardAE = 00 </a:t>
            </a:r>
            <a:r>
              <a:rPr lang="en-US" b="true" sz="4538" i="true">
                <a:solidFill>
                  <a:srgbClr val="FFFFFF"/>
                </a:solidFill>
                <a:latin typeface="Arimo Bold Italics"/>
                <a:ea typeface="Arimo Bold Italics"/>
                <a:cs typeface="Arimo Bold Italics"/>
                <a:sym typeface="Arimo Bold Italics"/>
              </a:rPr>
              <a:t>// Case 3</a:t>
            </a:r>
          </a:p>
        </p:txBody>
      </p:sp>
      <p:sp>
        <p:nvSpPr>
          <p:cNvPr name="TextBox 7" id="7"/>
          <p:cNvSpPr txBox="true"/>
          <p:nvPr/>
        </p:nvSpPr>
        <p:spPr>
          <a:xfrm rot="0">
            <a:off x="5505183" y="48368"/>
            <a:ext cx="7423366" cy="828961"/>
          </a:xfrm>
          <a:prstGeom prst="rect">
            <a:avLst/>
          </a:prstGeom>
        </p:spPr>
        <p:txBody>
          <a:bodyPr anchor="t" rtlCol="false" tIns="0" lIns="0" bIns="0" rIns="0">
            <a:spAutoFit/>
          </a:bodyPr>
          <a:lstStyle/>
          <a:p>
            <a:pPr algn="l">
              <a:lnSpc>
                <a:spcPts val="6670"/>
              </a:lnSpc>
            </a:pPr>
            <a:r>
              <a:rPr lang="en-US" b="true" sz="4764" spc="466">
                <a:solidFill>
                  <a:srgbClr val="FDFBFB"/>
                </a:solidFill>
                <a:latin typeface="League Spartan"/>
                <a:ea typeface="League Spartan"/>
                <a:cs typeface="League Spartan"/>
                <a:sym typeface="League Spartan"/>
              </a:rPr>
              <a:t>DATA FORWARDING</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9741960">
            <a:off x="-27166767" y="-20216955"/>
            <a:ext cx="72619305" cy="50722930"/>
          </a:xfrm>
          <a:custGeom>
            <a:avLst/>
            <a:gdLst/>
            <a:ahLst/>
            <a:cxnLst/>
            <a:rect r="r" b="b" t="t" l="l"/>
            <a:pathLst>
              <a:path h="50722930" w="72619305">
                <a:moveTo>
                  <a:pt x="0" y="0"/>
                </a:moveTo>
                <a:lnTo>
                  <a:pt x="72619305" y="0"/>
                </a:lnTo>
                <a:lnTo>
                  <a:pt x="72619305" y="50722930"/>
                </a:lnTo>
                <a:lnTo>
                  <a:pt x="0" y="50722930"/>
                </a:lnTo>
                <a:lnTo>
                  <a:pt x="0" y="0"/>
                </a:lnTo>
                <a:close/>
              </a:path>
            </a:pathLst>
          </a:custGeom>
          <a:blipFill>
            <a:blip r:embed="rId2"/>
            <a:stretch>
              <a:fillRect l="0" t="0" r="0" b="0"/>
            </a:stretch>
          </a:blipFill>
        </p:spPr>
      </p:sp>
      <p:sp>
        <p:nvSpPr>
          <p:cNvPr name="Freeform 3" id="3"/>
          <p:cNvSpPr/>
          <p:nvPr/>
        </p:nvSpPr>
        <p:spPr>
          <a:xfrm flipH="false" flipV="false" rot="0">
            <a:off x="0" y="5981900"/>
            <a:ext cx="6869878" cy="4305100"/>
          </a:xfrm>
          <a:custGeom>
            <a:avLst/>
            <a:gdLst/>
            <a:ahLst/>
            <a:cxnLst/>
            <a:rect r="r" b="b" t="t" l="l"/>
            <a:pathLst>
              <a:path h="4305100" w="6869878">
                <a:moveTo>
                  <a:pt x="0" y="0"/>
                </a:moveTo>
                <a:lnTo>
                  <a:pt x="6869878" y="0"/>
                </a:lnTo>
                <a:lnTo>
                  <a:pt x="6869878" y="4305100"/>
                </a:lnTo>
                <a:lnTo>
                  <a:pt x="0" y="4305100"/>
                </a:lnTo>
                <a:lnTo>
                  <a:pt x="0" y="0"/>
                </a:lnTo>
                <a:close/>
              </a:path>
            </a:pathLst>
          </a:custGeom>
          <a:blipFill>
            <a:blip r:embed="rId3"/>
            <a:stretch>
              <a:fillRect l="-69983" t="0" r="0" b="-131426"/>
            </a:stretch>
          </a:blipFill>
        </p:spPr>
      </p:sp>
      <p:sp>
        <p:nvSpPr>
          <p:cNvPr name="Freeform 4" id="4"/>
          <p:cNvSpPr/>
          <p:nvPr/>
        </p:nvSpPr>
        <p:spPr>
          <a:xfrm flipH="false" flipV="false" rot="0">
            <a:off x="4615320" y="0"/>
            <a:ext cx="11677650" cy="6370968"/>
          </a:xfrm>
          <a:custGeom>
            <a:avLst/>
            <a:gdLst/>
            <a:ahLst/>
            <a:cxnLst/>
            <a:rect r="r" b="b" t="t" l="l"/>
            <a:pathLst>
              <a:path h="6370968" w="11677650">
                <a:moveTo>
                  <a:pt x="0" y="0"/>
                </a:moveTo>
                <a:lnTo>
                  <a:pt x="11677650" y="0"/>
                </a:lnTo>
                <a:lnTo>
                  <a:pt x="11677650" y="6370968"/>
                </a:lnTo>
                <a:lnTo>
                  <a:pt x="0" y="6370968"/>
                </a:lnTo>
                <a:lnTo>
                  <a:pt x="0" y="0"/>
                </a:lnTo>
                <a:close/>
              </a:path>
            </a:pathLst>
          </a:custGeom>
          <a:blipFill>
            <a:blip r:embed="rId3"/>
            <a:stretch>
              <a:fillRect l="0" t="-56383" r="0" b="0"/>
            </a:stretch>
          </a:blipFill>
        </p:spPr>
      </p:sp>
      <p:sp>
        <p:nvSpPr>
          <p:cNvPr name="Freeform 5" id="5"/>
          <p:cNvSpPr/>
          <p:nvPr/>
        </p:nvSpPr>
        <p:spPr>
          <a:xfrm flipH="false" flipV="false" rot="0">
            <a:off x="3322825" y="2071668"/>
            <a:ext cx="13588003" cy="6146797"/>
          </a:xfrm>
          <a:custGeom>
            <a:avLst/>
            <a:gdLst/>
            <a:ahLst/>
            <a:cxnLst/>
            <a:rect r="r" b="b" t="t" l="l"/>
            <a:pathLst>
              <a:path h="6146797" w="13588003">
                <a:moveTo>
                  <a:pt x="0" y="0"/>
                </a:moveTo>
                <a:lnTo>
                  <a:pt x="13588003" y="0"/>
                </a:lnTo>
                <a:lnTo>
                  <a:pt x="13588003" y="6146797"/>
                </a:lnTo>
                <a:lnTo>
                  <a:pt x="0" y="61467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215566" y="4300004"/>
            <a:ext cx="3365059" cy="2174367"/>
          </a:xfrm>
          <a:prstGeom prst="rect">
            <a:avLst/>
          </a:prstGeom>
        </p:spPr>
        <p:txBody>
          <a:bodyPr anchor="t" rtlCol="false" tIns="0" lIns="0" bIns="0" rIns="0">
            <a:spAutoFit/>
          </a:bodyPr>
          <a:lstStyle/>
          <a:p>
            <a:pPr algn="ctr">
              <a:lnSpc>
                <a:spcPts val="8626"/>
              </a:lnSpc>
            </a:pPr>
            <a:r>
              <a:rPr lang="en-US" b="true" sz="6264" spc="613">
                <a:solidFill>
                  <a:srgbClr val="FDFBFB"/>
                </a:solidFill>
                <a:latin typeface="League Spartan"/>
                <a:ea typeface="League Spartan"/>
                <a:cs typeface="League Spartan"/>
                <a:sym typeface="League Spartan"/>
              </a:rPr>
              <a:t>THANK YOU!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3703330" y="-7252402"/>
            <a:ext cx="22078950" cy="20478750"/>
          </a:xfrm>
          <a:custGeom>
            <a:avLst/>
            <a:gdLst/>
            <a:ahLst/>
            <a:cxnLst/>
            <a:rect r="r" b="b" t="t" l="l"/>
            <a:pathLst>
              <a:path h="20478750" w="22078950">
                <a:moveTo>
                  <a:pt x="0" y="0"/>
                </a:moveTo>
                <a:lnTo>
                  <a:pt x="22078950" y="0"/>
                </a:lnTo>
                <a:lnTo>
                  <a:pt x="22078950" y="20478750"/>
                </a:lnTo>
                <a:lnTo>
                  <a:pt x="0" y="20478750"/>
                </a:lnTo>
                <a:lnTo>
                  <a:pt x="0" y="0"/>
                </a:lnTo>
                <a:close/>
              </a:path>
            </a:pathLst>
          </a:custGeom>
          <a:blipFill>
            <a:blip r:embed="rId2"/>
            <a:stretch>
              <a:fillRect l="0" t="0" r="0" b="0"/>
            </a:stretch>
          </a:blipFill>
        </p:spPr>
      </p:sp>
      <p:sp>
        <p:nvSpPr>
          <p:cNvPr name="Freeform 3" id="3"/>
          <p:cNvSpPr/>
          <p:nvPr/>
        </p:nvSpPr>
        <p:spPr>
          <a:xfrm flipH="false" flipV="false" rot="0">
            <a:off x="-63503" y="5699531"/>
            <a:ext cx="2774918" cy="793747"/>
          </a:xfrm>
          <a:custGeom>
            <a:avLst/>
            <a:gdLst/>
            <a:ahLst/>
            <a:cxnLst/>
            <a:rect r="r" b="b" t="t" l="l"/>
            <a:pathLst>
              <a:path h="793747" w="2774918">
                <a:moveTo>
                  <a:pt x="0" y="0"/>
                </a:moveTo>
                <a:lnTo>
                  <a:pt x="2774918" y="0"/>
                </a:lnTo>
                <a:lnTo>
                  <a:pt x="2774918" y="793747"/>
                </a:lnTo>
                <a:lnTo>
                  <a:pt x="0" y="7937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7846" y="2368458"/>
            <a:ext cx="2774804" cy="869947"/>
          </a:xfrm>
          <a:custGeom>
            <a:avLst/>
            <a:gdLst/>
            <a:ahLst/>
            <a:cxnLst/>
            <a:rect r="r" b="b" t="t" l="l"/>
            <a:pathLst>
              <a:path h="869947" w="2774804">
                <a:moveTo>
                  <a:pt x="0" y="0"/>
                </a:moveTo>
                <a:lnTo>
                  <a:pt x="2774804" y="0"/>
                </a:lnTo>
                <a:lnTo>
                  <a:pt x="2774804" y="869947"/>
                </a:lnTo>
                <a:lnTo>
                  <a:pt x="0" y="8699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71857" y="-63503"/>
            <a:ext cx="16679637" cy="10413997"/>
          </a:xfrm>
          <a:custGeom>
            <a:avLst/>
            <a:gdLst/>
            <a:ahLst/>
            <a:cxnLst/>
            <a:rect r="r" b="b" t="t" l="l"/>
            <a:pathLst>
              <a:path h="10413997" w="16679637">
                <a:moveTo>
                  <a:pt x="0" y="0"/>
                </a:moveTo>
                <a:lnTo>
                  <a:pt x="16679637" y="0"/>
                </a:lnTo>
                <a:lnTo>
                  <a:pt x="16679637" y="10413997"/>
                </a:lnTo>
                <a:lnTo>
                  <a:pt x="0" y="104139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9586532" y="4258056"/>
            <a:ext cx="8701468" cy="4619625"/>
          </a:xfrm>
          <a:custGeom>
            <a:avLst/>
            <a:gdLst/>
            <a:ahLst/>
            <a:cxnLst/>
            <a:rect r="r" b="b" t="t" l="l"/>
            <a:pathLst>
              <a:path h="4619625" w="8701468">
                <a:moveTo>
                  <a:pt x="0" y="0"/>
                </a:moveTo>
                <a:lnTo>
                  <a:pt x="8701468" y="0"/>
                </a:lnTo>
                <a:lnTo>
                  <a:pt x="8701468" y="4619625"/>
                </a:lnTo>
                <a:lnTo>
                  <a:pt x="0" y="4619625"/>
                </a:lnTo>
                <a:lnTo>
                  <a:pt x="0" y="0"/>
                </a:lnTo>
                <a:close/>
              </a:path>
            </a:pathLst>
          </a:custGeom>
          <a:blipFill>
            <a:blip r:embed="rId9"/>
            <a:stretch>
              <a:fillRect l="0" t="-206" r="-1363" b="-205"/>
            </a:stretch>
          </a:blipFill>
        </p:spPr>
      </p:sp>
      <p:sp>
        <p:nvSpPr>
          <p:cNvPr name="TextBox 7" id="7"/>
          <p:cNvSpPr txBox="true"/>
          <p:nvPr/>
        </p:nvSpPr>
        <p:spPr>
          <a:xfrm rot="0">
            <a:off x="4264219" y="618582"/>
            <a:ext cx="8976036" cy="748751"/>
          </a:xfrm>
          <a:prstGeom prst="rect">
            <a:avLst/>
          </a:prstGeom>
        </p:spPr>
        <p:txBody>
          <a:bodyPr anchor="t" rtlCol="false" tIns="0" lIns="0" bIns="0" rIns="0">
            <a:spAutoFit/>
          </a:bodyPr>
          <a:lstStyle/>
          <a:p>
            <a:pPr algn="l">
              <a:lnSpc>
                <a:spcPts val="6019"/>
              </a:lnSpc>
            </a:pPr>
            <a:r>
              <a:rPr lang="en-US" b="true" sz="4299" spc="421">
                <a:solidFill>
                  <a:srgbClr val="000000"/>
                </a:solidFill>
                <a:latin typeface="Arimo Bold"/>
                <a:ea typeface="Arimo Bold"/>
                <a:cs typeface="Arimo Bold"/>
                <a:sym typeface="Arimo Bold"/>
              </a:rPr>
              <a:t>SINGLE CYCLE PROCESSOR</a:t>
            </a:r>
          </a:p>
        </p:txBody>
      </p:sp>
      <p:sp>
        <p:nvSpPr>
          <p:cNvPr name="TextBox 8" id="8"/>
          <p:cNvSpPr txBox="true"/>
          <p:nvPr/>
        </p:nvSpPr>
        <p:spPr>
          <a:xfrm rot="0">
            <a:off x="608086" y="2616394"/>
            <a:ext cx="1869624" cy="386610"/>
          </a:xfrm>
          <a:prstGeom prst="rect">
            <a:avLst/>
          </a:prstGeom>
        </p:spPr>
        <p:txBody>
          <a:bodyPr anchor="t" rtlCol="false" tIns="0" lIns="0" bIns="0" rIns="0">
            <a:spAutoFit/>
          </a:bodyPr>
          <a:lstStyle/>
          <a:p>
            <a:pPr algn="l">
              <a:lnSpc>
                <a:spcPts val="3079"/>
              </a:lnSpc>
            </a:pPr>
            <a:r>
              <a:rPr lang="en-US" b="true" sz="2199" spc="215">
                <a:solidFill>
                  <a:srgbClr val="FDFBFB"/>
                </a:solidFill>
                <a:latin typeface="Arimo Bold"/>
                <a:ea typeface="Arimo Bold"/>
                <a:cs typeface="Arimo Bold"/>
                <a:sym typeface="Arimo Bold"/>
              </a:rPr>
              <a:t>DATA PATH</a:t>
            </a:r>
          </a:p>
        </p:txBody>
      </p:sp>
      <p:sp>
        <p:nvSpPr>
          <p:cNvPr name="TextBox 9" id="9"/>
          <p:cNvSpPr txBox="true"/>
          <p:nvPr/>
        </p:nvSpPr>
        <p:spPr>
          <a:xfrm rot="0">
            <a:off x="227209" y="5948058"/>
            <a:ext cx="2235813" cy="337566"/>
          </a:xfrm>
          <a:prstGeom prst="rect">
            <a:avLst/>
          </a:prstGeom>
        </p:spPr>
        <p:txBody>
          <a:bodyPr anchor="t" rtlCol="false" tIns="0" lIns="0" bIns="0" rIns="0">
            <a:spAutoFit/>
          </a:bodyPr>
          <a:lstStyle/>
          <a:p>
            <a:pPr algn="l">
              <a:lnSpc>
                <a:spcPts val="2799"/>
              </a:lnSpc>
            </a:pPr>
            <a:r>
              <a:rPr lang="en-US" b="true" sz="1999" spc="195">
                <a:solidFill>
                  <a:srgbClr val="FDFBFB"/>
                </a:solidFill>
                <a:latin typeface="Arimo Bold"/>
                <a:ea typeface="Arimo Bold"/>
                <a:cs typeface="Arimo Bold"/>
                <a:sym typeface="Arimo Bold"/>
              </a:rPr>
              <a:t>CONTROL UNIT</a:t>
            </a:r>
          </a:p>
        </p:txBody>
      </p:sp>
      <p:sp>
        <p:nvSpPr>
          <p:cNvPr name="TextBox 10" id="10"/>
          <p:cNvSpPr txBox="true"/>
          <p:nvPr/>
        </p:nvSpPr>
        <p:spPr>
          <a:xfrm rot="0">
            <a:off x="3828440" y="1893322"/>
            <a:ext cx="12440783" cy="569595"/>
          </a:xfrm>
          <a:prstGeom prst="rect">
            <a:avLst/>
          </a:prstGeom>
        </p:spPr>
        <p:txBody>
          <a:bodyPr anchor="t" rtlCol="false" tIns="0" lIns="0" bIns="0" rIns="0">
            <a:spAutoFit/>
          </a:bodyPr>
          <a:lstStyle/>
          <a:p>
            <a:pPr algn="l">
              <a:lnSpc>
                <a:spcPts val="4523"/>
              </a:lnSpc>
            </a:pPr>
            <a:r>
              <a:rPr lang="en-US" sz="3230">
                <a:solidFill>
                  <a:srgbClr val="00297C"/>
                </a:solidFill>
                <a:latin typeface="Arimo"/>
                <a:ea typeface="Arimo"/>
                <a:cs typeface="Arimo"/>
                <a:sym typeface="Arimo"/>
              </a:rPr>
              <a:t>A single-cycle processor comprises a Datapath and a Control Unit. </a:t>
            </a:r>
          </a:p>
        </p:txBody>
      </p:sp>
      <p:sp>
        <p:nvSpPr>
          <p:cNvPr name="TextBox 11" id="11"/>
          <p:cNvSpPr txBox="true"/>
          <p:nvPr/>
        </p:nvSpPr>
        <p:spPr>
          <a:xfrm rot="0">
            <a:off x="201339" y="3158881"/>
            <a:ext cx="8564128" cy="2378640"/>
          </a:xfrm>
          <a:prstGeom prst="rect">
            <a:avLst/>
          </a:prstGeom>
        </p:spPr>
        <p:txBody>
          <a:bodyPr anchor="t" rtlCol="false" tIns="0" lIns="0" bIns="0" rIns="0">
            <a:spAutoFit/>
          </a:bodyPr>
          <a:lstStyle/>
          <a:p>
            <a:pPr algn="l">
              <a:lnSpc>
                <a:spcPts val="3749"/>
              </a:lnSpc>
            </a:pPr>
            <a:r>
              <a:rPr lang="en-US" b="true" sz="2717">
                <a:solidFill>
                  <a:srgbClr val="00297C"/>
                </a:solidFill>
                <a:latin typeface="Arimo Bold"/>
                <a:ea typeface="Arimo Bold"/>
                <a:cs typeface="Arimo Bold"/>
                <a:sym typeface="Arimo Bold"/>
              </a:rPr>
              <a:t> Datapath connects the state element with combinational logic that can execute the various instructions and Control signals determine which specific instruction is performed by the datapath at any given time.</a:t>
            </a:r>
          </a:p>
        </p:txBody>
      </p:sp>
      <p:sp>
        <p:nvSpPr>
          <p:cNvPr name="TextBox 12" id="12"/>
          <p:cNvSpPr txBox="true"/>
          <p:nvPr/>
        </p:nvSpPr>
        <p:spPr>
          <a:xfrm rot="0">
            <a:off x="201339" y="6699180"/>
            <a:ext cx="8839638" cy="1980295"/>
          </a:xfrm>
          <a:prstGeom prst="rect">
            <a:avLst/>
          </a:prstGeom>
        </p:spPr>
        <p:txBody>
          <a:bodyPr anchor="t" rtlCol="false" tIns="0" lIns="0" bIns="0" rIns="0">
            <a:spAutoFit/>
          </a:bodyPr>
          <a:lstStyle/>
          <a:p>
            <a:pPr algn="l">
              <a:lnSpc>
                <a:spcPts val="3900"/>
              </a:lnSpc>
            </a:pPr>
            <a:r>
              <a:rPr lang="en-US" b="true" sz="2792">
                <a:solidFill>
                  <a:srgbClr val="00297C"/>
                </a:solidFill>
                <a:latin typeface="Arimo Bold"/>
                <a:ea typeface="Arimo Bold"/>
                <a:cs typeface="Arimo Bold"/>
                <a:sym typeface="Arimo Bold"/>
              </a:rPr>
              <a:t>The job of the controller is based on the instruction we are executing to produce appropriate control signal. The controller takes in instruction and generates control signal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5833" r="0" b="-25833"/>
            </a:stretch>
          </a:blipFill>
        </p:spPr>
      </p:sp>
      <p:grpSp>
        <p:nvGrpSpPr>
          <p:cNvPr name="Group 3" id="3"/>
          <p:cNvGrpSpPr>
            <a:grpSpLocks noChangeAspect="true"/>
          </p:cNvGrpSpPr>
          <p:nvPr/>
        </p:nvGrpSpPr>
        <p:grpSpPr>
          <a:xfrm rot="0">
            <a:off x="414137" y="4403588"/>
            <a:ext cx="76200" cy="76200"/>
            <a:chOff x="0" y="0"/>
            <a:chExt cx="76200" cy="76200"/>
          </a:xfrm>
        </p:grpSpPr>
        <p:sp>
          <p:nvSpPr>
            <p:cNvPr name="Freeform 4" id="4"/>
            <p:cNvSpPr/>
            <p:nvPr/>
          </p:nvSpPr>
          <p:spPr>
            <a:xfrm flipH="false" flipV="false" rot="0">
              <a:off x="0" y="0"/>
              <a:ext cx="76200" cy="76200"/>
            </a:xfrm>
            <a:custGeom>
              <a:avLst/>
              <a:gdLst/>
              <a:ahLst/>
              <a:cxnLst/>
              <a:rect r="r" b="b" t="t" l="l"/>
              <a:pathLst>
                <a:path h="76200" w="76200">
                  <a:moveTo>
                    <a:pt x="76200" y="38100"/>
                  </a:moveTo>
                  <a:cubicBezTo>
                    <a:pt x="76200" y="43180"/>
                    <a:pt x="75184" y="48006"/>
                    <a:pt x="73279" y="52705"/>
                  </a:cubicBezTo>
                  <a:cubicBezTo>
                    <a:pt x="71374" y="57404"/>
                    <a:pt x="68580" y="61468"/>
                    <a:pt x="65024" y="65024"/>
                  </a:cubicBezTo>
                  <a:cubicBezTo>
                    <a:pt x="61468" y="68580"/>
                    <a:pt x="57277" y="71374"/>
                    <a:pt x="52705" y="73279"/>
                  </a:cubicBezTo>
                  <a:cubicBezTo>
                    <a:pt x="48133" y="75184"/>
                    <a:pt x="43180" y="76200"/>
                    <a:pt x="38100" y="76200"/>
                  </a:cubicBezTo>
                  <a:cubicBezTo>
                    <a:pt x="33020" y="76200"/>
                    <a:pt x="28194" y="75184"/>
                    <a:pt x="23495" y="73279"/>
                  </a:cubicBezTo>
                  <a:cubicBezTo>
                    <a:pt x="18796" y="71374"/>
                    <a:pt x="14732" y="68580"/>
                    <a:pt x="11176" y="65024"/>
                  </a:cubicBezTo>
                  <a:cubicBezTo>
                    <a:pt x="7620" y="61468"/>
                    <a:pt x="4826" y="57277"/>
                    <a:pt x="2921" y="52705"/>
                  </a:cubicBezTo>
                  <a:cubicBezTo>
                    <a:pt x="1016" y="48133"/>
                    <a:pt x="0" y="43180"/>
                    <a:pt x="0" y="38100"/>
                  </a:cubicBezTo>
                  <a:cubicBezTo>
                    <a:pt x="0" y="33020"/>
                    <a:pt x="1016" y="28194"/>
                    <a:pt x="2921" y="23495"/>
                  </a:cubicBezTo>
                  <a:cubicBezTo>
                    <a:pt x="4826" y="18796"/>
                    <a:pt x="7620" y="14732"/>
                    <a:pt x="11176" y="11176"/>
                  </a:cubicBezTo>
                  <a:cubicBezTo>
                    <a:pt x="14732" y="7620"/>
                    <a:pt x="18923" y="4826"/>
                    <a:pt x="23495" y="2921"/>
                  </a:cubicBezTo>
                  <a:cubicBezTo>
                    <a:pt x="28067" y="1016"/>
                    <a:pt x="33020" y="0"/>
                    <a:pt x="38100" y="0"/>
                  </a:cubicBezTo>
                  <a:cubicBezTo>
                    <a:pt x="43180" y="0"/>
                    <a:pt x="48006" y="1016"/>
                    <a:pt x="52705" y="2921"/>
                  </a:cubicBezTo>
                  <a:cubicBezTo>
                    <a:pt x="57404" y="4826"/>
                    <a:pt x="61468" y="7620"/>
                    <a:pt x="65024" y="11176"/>
                  </a:cubicBezTo>
                  <a:cubicBezTo>
                    <a:pt x="68580" y="14732"/>
                    <a:pt x="71374" y="18923"/>
                    <a:pt x="73279" y="23495"/>
                  </a:cubicBezTo>
                  <a:cubicBezTo>
                    <a:pt x="75184" y="28067"/>
                    <a:pt x="76200" y="33020"/>
                    <a:pt x="76200" y="38100"/>
                  </a:cubicBezTo>
                  <a:close/>
                </a:path>
              </a:pathLst>
            </a:custGeom>
            <a:solidFill>
              <a:srgbClr val="000000"/>
            </a:solidFill>
          </p:spPr>
        </p:sp>
      </p:grpSp>
      <p:grpSp>
        <p:nvGrpSpPr>
          <p:cNvPr name="Group 5" id="5"/>
          <p:cNvGrpSpPr>
            <a:grpSpLocks noChangeAspect="true"/>
          </p:cNvGrpSpPr>
          <p:nvPr/>
        </p:nvGrpSpPr>
        <p:grpSpPr>
          <a:xfrm rot="0">
            <a:off x="414137" y="5518013"/>
            <a:ext cx="76200" cy="76200"/>
            <a:chOff x="0" y="0"/>
            <a:chExt cx="76200" cy="76200"/>
          </a:xfrm>
        </p:grpSpPr>
        <p:sp>
          <p:nvSpPr>
            <p:cNvPr name="Freeform 6" id="6"/>
            <p:cNvSpPr/>
            <p:nvPr/>
          </p:nvSpPr>
          <p:spPr>
            <a:xfrm flipH="false" flipV="false" rot="0">
              <a:off x="0" y="0"/>
              <a:ext cx="76200" cy="76200"/>
            </a:xfrm>
            <a:custGeom>
              <a:avLst/>
              <a:gdLst/>
              <a:ahLst/>
              <a:cxnLst/>
              <a:rect r="r" b="b" t="t" l="l"/>
              <a:pathLst>
                <a:path h="76200" w="76200">
                  <a:moveTo>
                    <a:pt x="76200" y="38100"/>
                  </a:moveTo>
                  <a:cubicBezTo>
                    <a:pt x="76200" y="43180"/>
                    <a:pt x="75184" y="48006"/>
                    <a:pt x="73279" y="52705"/>
                  </a:cubicBezTo>
                  <a:cubicBezTo>
                    <a:pt x="71374" y="57404"/>
                    <a:pt x="68580" y="61468"/>
                    <a:pt x="65024" y="65024"/>
                  </a:cubicBezTo>
                  <a:cubicBezTo>
                    <a:pt x="61468" y="68580"/>
                    <a:pt x="57277" y="71374"/>
                    <a:pt x="52705" y="73279"/>
                  </a:cubicBezTo>
                  <a:cubicBezTo>
                    <a:pt x="48133" y="75184"/>
                    <a:pt x="43180" y="76200"/>
                    <a:pt x="38100" y="76200"/>
                  </a:cubicBezTo>
                  <a:cubicBezTo>
                    <a:pt x="33020" y="76200"/>
                    <a:pt x="28194" y="75184"/>
                    <a:pt x="23495" y="73279"/>
                  </a:cubicBezTo>
                  <a:cubicBezTo>
                    <a:pt x="18796" y="71374"/>
                    <a:pt x="14732" y="68580"/>
                    <a:pt x="11176" y="65024"/>
                  </a:cubicBezTo>
                  <a:cubicBezTo>
                    <a:pt x="7620" y="61468"/>
                    <a:pt x="4826" y="57277"/>
                    <a:pt x="2921" y="52705"/>
                  </a:cubicBezTo>
                  <a:cubicBezTo>
                    <a:pt x="1016" y="48133"/>
                    <a:pt x="0" y="43180"/>
                    <a:pt x="0" y="38100"/>
                  </a:cubicBezTo>
                  <a:cubicBezTo>
                    <a:pt x="0" y="33020"/>
                    <a:pt x="1016" y="28194"/>
                    <a:pt x="2921" y="23495"/>
                  </a:cubicBezTo>
                  <a:cubicBezTo>
                    <a:pt x="4826" y="18796"/>
                    <a:pt x="7620" y="14732"/>
                    <a:pt x="11176" y="11176"/>
                  </a:cubicBezTo>
                  <a:cubicBezTo>
                    <a:pt x="14732" y="7620"/>
                    <a:pt x="18923" y="4826"/>
                    <a:pt x="23495" y="2921"/>
                  </a:cubicBezTo>
                  <a:cubicBezTo>
                    <a:pt x="28067" y="1016"/>
                    <a:pt x="33020" y="0"/>
                    <a:pt x="38100" y="0"/>
                  </a:cubicBezTo>
                  <a:cubicBezTo>
                    <a:pt x="43180" y="0"/>
                    <a:pt x="48006" y="1016"/>
                    <a:pt x="52705" y="2921"/>
                  </a:cubicBezTo>
                  <a:cubicBezTo>
                    <a:pt x="57404" y="4826"/>
                    <a:pt x="61468" y="7620"/>
                    <a:pt x="65024" y="11176"/>
                  </a:cubicBezTo>
                  <a:cubicBezTo>
                    <a:pt x="68580" y="14732"/>
                    <a:pt x="71374" y="18923"/>
                    <a:pt x="73279" y="23495"/>
                  </a:cubicBezTo>
                  <a:cubicBezTo>
                    <a:pt x="75184" y="28067"/>
                    <a:pt x="76200" y="33020"/>
                    <a:pt x="76200" y="38100"/>
                  </a:cubicBezTo>
                  <a:close/>
                </a:path>
              </a:pathLst>
            </a:custGeom>
            <a:solidFill>
              <a:srgbClr val="000000"/>
            </a:solidFill>
          </p:spPr>
        </p:sp>
      </p:grpSp>
      <p:sp>
        <p:nvSpPr>
          <p:cNvPr name="Freeform 7" id="7"/>
          <p:cNvSpPr/>
          <p:nvPr/>
        </p:nvSpPr>
        <p:spPr>
          <a:xfrm flipH="false" flipV="false" rot="0">
            <a:off x="2925594" y="423920"/>
            <a:ext cx="5617778" cy="1927222"/>
          </a:xfrm>
          <a:custGeom>
            <a:avLst/>
            <a:gdLst/>
            <a:ahLst/>
            <a:cxnLst/>
            <a:rect r="r" b="b" t="t" l="l"/>
            <a:pathLst>
              <a:path h="1927222" w="5617778">
                <a:moveTo>
                  <a:pt x="0" y="0"/>
                </a:moveTo>
                <a:lnTo>
                  <a:pt x="5617779" y="0"/>
                </a:lnTo>
                <a:lnTo>
                  <a:pt x="5617779" y="1927221"/>
                </a:lnTo>
                <a:lnTo>
                  <a:pt x="0" y="19272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915098" y="5079997"/>
            <a:ext cx="5899033" cy="2138524"/>
          </a:xfrm>
          <a:custGeom>
            <a:avLst/>
            <a:gdLst/>
            <a:ahLst/>
            <a:cxnLst/>
            <a:rect r="r" b="b" t="t" l="l"/>
            <a:pathLst>
              <a:path h="2138524" w="5899033">
                <a:moveTo>
                  <a:pt x="0" y="0"/>
                </a:moveTo>
                <a:lnTo>
                  <a:pt x="5899032" y="0"/>
                </a:lnTo>
                <a:lnTo>
                  <a:pt x="5899032" y="2138524"/>
                </a:lnTo>
                <a:lnTo>
                  <a:pt x="0" y="21385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4895850" y="1037530"/>
            <a:ext cx="1710671" cy="748751"/>
          </a:xfrm>
          <a:prstGeom prst="rect">
            <a:avLst/>
          </a:prstGeom>
        </p:spPr>
        <p:txBody>
          <a:bodyPr anchor="t" rtlCol="false" tIns="0" lIns="0" bIns="0" rIns="0">
            <a:spAutoFit/>
          </a:bodyPr>
          <a:lstStyle/>
          <a:p>
            <a:pPr algn="l">
              <a:lnSpc>
                <a:spcPts val="6019"/>
              </a:lnSpc>
            </a:pPr>
            <a:r>
              <a:rPr lang="en-US" b="true" sz="4299" spc="421">
                <a:solidFill>
                  <a:srgbClr val="000000"/>
                </a:solidFill>
                <a:latin typeface="Arimo Bold"/>
                <a:ea typeface="Arimo Bold"/>
                <a:cs typeface="Arimo Bold"/>
                <a:sym typeface="Arimo Bold"/>
              </a:rPr>
              <a:t>UART</a:t>
            </a:r>
          </a:p>
        </p:txBody>
      </p:sp>
      <p:sp>
        <p:nvSpPr>
          <p:cNvPr name="TextBox 10" id="10"/>
          <p:cNvSpPr txBox="true"/>
          <p:nvPr/>
        </p:nvSpPr>
        <p:spPr>
          <a:xfrm rot="0">
            <a:off x="192681" y="2380355"/>
            <a:ext cx="10960960" cy="1485948"/>
          </a:xfrm>
          <a:prstGeom prst="rect">
            <a:avLst/>
          </a:prstGeom>
        </p:spPr>
        <p:txBody>
          <a:bodyPr anchor="t" rtlCol="false" tIns="0" lIns="0" bIns="0" rIns="0">
            <a:spAutoFit/>
          </a:bodyPr>
          <a:lstStyle/>
          <a:p>
            <a:pPr algn="ctr">
              <a:lnSpc>
                <a:spcPts val="2925"/>
              </a:lnSpc>
            </a:pPr>
            <a:r>
              <a:rPr lang="en-US" b="true" sz="2165" spc="212">
                <a:solidFill>
                  <a:srgbClr val="000000"/>
                </a:solidFill>
                <a:latin typeface="League Spartan"/>
                <a:ea typeface="League Spartan"/>
                <a:cs typeface="League Spartan"/>
                <a:sym typeface="League Spartan"/>
              </a:rPr>
              <a:t>UART EXCELS IN SIMPLE AND EFFICIENT DATA COMMUNICATION. ITS STANDOUT FEATURE IS ASYNCHRONICITY, ENABLING EFFECTIVE COMMUNICATION BETWEEN DEVICES WITH DIFFERENT CLOCKS.</a:t>
            </a:r>
          </a:p>
        </p:txBody>
      </p:sp>
      <p:sp>
        <p:nvSpPr>
          <p:cNvPr name="TextBox 11" id="11"/>
          <p:cNvSpPr txBox="true"/>
          <p:nvPr/>
        </p:nvSpPr>
        <p:spPr>
          <a:xfrm rot="0">
            <a:off x="5579221" y="3866255"/>
            <a:ext cx="76571" cy="371523"/>
          </a:xfrm>
          <a:prstGeom prst="rect">
            <a:avLst/>
          </a:prstGeom>
        </p:spPr>
        <p:txBody>
          <a:bodyPr anchor="t" rtlCol="false" tIns="0" lIns="0" bIns="0" rIns="0">
            <a:spAutoFit/>
          </a:bodyPr>
          <a:lstStyle/>
          <a:p>
            <a:pPr algn="l">
              <a:lnSpc>
                <a:spcPts val="2925"/>
              </a:lnSpc>
            </a:pPr>
            <a:r>
              <a:rPr lang="en-US" b="true" sz="2165">
                <a:solidFill>
                  <a:srgbClr val="000000"/>
                </a:solidFill>
                <a:latin typeface="League Spartan"/>
                <a:ea typeface="League Spartan"/>
                <a:cs typeface="League Spartan"/>
                <a:sym typeface="League Spartan"/>
              </a:rPr>
              <a:t> </a:t>
            </a:r>
          </a:p>
        </p:txBody>
      </p:sp>
      <p:sp>
        <p:nvSpPr>
          <p:cNvPr name="TextBox 12" id="12"/>
          <p:cNvSpPr txBox="true"/>
          <p:nvPr/>
        </p:nvSpPr>
        <p:spPr>
          <a:xfrm rot="0">
            <a:off x="659854" y="4237730"/>
            <a:ext cx="10484834" cy="2600373"/>
          </a:xfrm>
          <a:prstGeom prst="rect">
            <a:avLst/>
          </a:prstGeom>
        </p:spPr>
        <p:txBody>
          <a:bodyPr anchor="t" rtlCol="false" tIns="0" lIns="0" bIns="0" rIns="0">
            <a:spAutoFit/>
          </a:bodyPr>
          <a:lstStyle/>
          <a:p>
            <a:pPr algn="ctr">
              <a:lnSpc>
                <a:spcPts val="2925"/>
              </a:lnSpc>
            </a:pPr>
            <a:r>
              <a:rPr lang="en-US" b="true" sz="2165" spc="212">
                <a:solidFill>
                  <a:srgbClr val="000000"/>
                </a:solidFill>
                <a:latin typeface="League Spartan"/>
                <a:ea typeface="League Spartan"/>
                <a:cs typeface="League Spartan"/>
                <a:sym typeface="League Spartan"/>
              </a:rPr>
              <a:t>UART'S VERSATILITY LIES IN ITS SIMPLE COORDINATION-FREE DATA EXCHANGE, MADE POSSIBLE BY KEY COMPONENTS LIKE CONTROL, WRITE DATA, AND READ DATA REGISTERS  ENHANCED BY FEATURES SUCH AS FIFO MANAGEMENT, PRECISE TIMING, AND TX/RX AGENTS, UART ENSURES EFFICIENT AND RELIABLE COMMUNICATION ACROSS APPLICATIONS."</a:t>
            </a:r>
          </a:p>
        </p:txBody>
      </p:sp>
      <p:sp>
        <p:nvSpPr>
          <p:cNvPr name="TextBox 13" id="13"/>
          <p:cNvSpPr txBox="true"/>
          <p:nvPr/>
        </p:nvSpPr>
        <p:spPr>
          <a:xfrm rot="0">
            <a:off x="5579221" y="6838055"/>
            <a:ext cx="76571" cy="371523"/>
          </a:xfrm>
          <a:prstGeom prst="rect">
            <a:avLst/>
          </a:prstGeom>
        </p:spPr>
        <p:txBody>
          <a:bodyPr anchor="t" rtlCol="false" tIns="0" lIns="0" bIns="0" rIns="0">
            <a:spAutoFit/>
          </a:bodyPr>
          <a:lstStyle/>
          <a:p>
            <a:pPr algn="l">
              <a:lnSpc>
                <a:spcPts val="2925"/>
              </a:lnSpc>
            </a:pPr>
            <a:r>
              <a:rPr lang="en-US" b="true" sz="2165">
                <a:solidFill>
                  <a:srgbClr val="000000"/>
                </a:solidFill>
                <a:latin typeface="League Spartan"/>
                <a:ea typeface="League Spartan"/>
                <a:cs typeface="League Spartan"/>
                <a:sym typeface="League Spartan"/>
              </a:rPr>
              <a:t> </a:t>
            </a:r>
          </a:p>
        </p:txBody>
      </p:sp>
      <p:sp>
        <p:nvSpPr>
          <p:cNvPr name="TextBox 14" id="14"/>
          <p:cNvSpPr txBox="true"/>
          <p:nvPr/>
        </p:nvSpPr>
        <p:spPr>
          <a:xfrm rot="0">
            <a:off x="11138545" y="5687273"/>
            <a:ext cx="5560200" cy="891750"/>
          </a:xfrm>
          <a:prstGeom prst="rect">
            <a:avLst/>
          </a:prstGeom>
        </p:spPr>
        <p:txBody>
          <a:bodyPr anchor="t" rtlCol="false" tIns="0" lIns="0" bIns="0" rIns="0">
            <a:spAutoFit/>
          </a:bodyPr>
          <a:lstStyle/>
          <a:p>
            <a:pPr algn="ctr">
              <a:lnSpc>
                <a:spcPts val="3524"/>
              </a:lnSpc>
            </a:pPr>
            <a:r>
              <a:rPr lang="en-US" sz="2599" spc="254">
                <a:solidFill>
                  <a:srgbClr val="100F0D"/>
                </a:solidFill>
                <a:latin typeface="Archivo Black"/>
                <a:ea typeface="Archivo Black"/>
                <a:cs typeface="Archivo Black"/>
                <a:sym typeface="Archivo Black"/>
              </a:rPr>
              <a:t>UART INTEGRATION WITH PROCESSOR</a:t>
            </a:r>
          </a:p>
        </p:txBody>
      </p:sp>
      <p:sp>
        <p:nvSpPr>
          <p:cNvPr name="TextBox 15" id="15"/>
          <p:cNvSpPr txBox="true"/>
          <p:nvPr/>
        </p:nvSpPr>
        <p:spPr>
          <a:xfrm rot="0">
            <a:off x="7927210" y="7307932"/>
            <a:ext cx="10427713" cy="2791701"/>
          </a:xfrm>
          <a:prstGeom prst="rect">
            <a:avLst/>
          </a:prstGeom>
        </p:spPr>
        <p:txBody>
          <a:bodyPr anchor="t" rtlCol="false" tIns="0" lIns="0" bIns="0" rIns="0">
            <a:spAutoFit/>
          </a:bodyPr>
          <a:lstStyle/>
          <a:p>
            <a:pPr algn="ctr">
              <a:lnSpc>
                <a:spcPts val="3675"/>
              </a:lnSpc>
            </a:pPr>
            <a:r>
              <a:rPr lang="en-US" b="true" sz="2665" spc="261">
                <a:solidFill>
                  <a:srgbClr val="000000"/>
                </a:solidFill>
                <a:latin typeface="League Spartan"/>
                <a:ea typeface="League Spartan"/>
                <a:cs typeface="League Spartan"/>
                <a:sym typeface="League Spartan"/>
              </a:rPr>
              <a:t>Integrating memory-mapped UART with a RISC-V single-cycle processor establishes communication through memory-mapped addresses. UART's control and data registers have specific addresses in the processor's space, accessible via load and store instructions.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15711" y="160611"/>
            <a:ext cx="11677650" cy="9963150"/>
          </a:xfrm>
          <a:custGeom>
            <a:avLst/>
            <a:gdLst/>
            <a:ahLst/>
            <a:cxnLst/>
            <a:rect r="r" b="b" t="t" l="l"/>
            <a:pathLst>
              <a:path h="9963150" w="11677650">
                <a:moveTo>
                  <a:pt x="0" y="0"/>
                </a:moveTo>
                <a:lnTo>
                  <a:pt x="11677650" y="0"/>
                </a:lnTo>
                <a:lnTo>
                  <a:pt x="11677650" y="9963150"/>
                </a:lnTo>
                <a:lnTo>
                  <a:pt x="0" y="996315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710679" y="1630423"/>
            <a:ext cx="7884109" cy="1457239"/>
            <a:chOff x="0" y="0"/>
            <a:chExt cx="7884109" cy="1457236"/>
          </a:xfrm>
        </p:grpSpPr>
        <p:sp>
          <p:nvSpPr>
            <p:cNvPr name="Freeform 4" id="4"/>
            <p:cNvSpPr/>
            <p:nvPr/>
          </p:nvSpPr>
          <p:spPr>
            <a:xfrm flipH="false" flipV="false" rot="0">
              <a:off x="0" y="0"/>
              <a:ext cx="7884160" cy="1457198"/>
            </a:xfrm>
            <a:custGeom>
              <a:avLst/>
              <a:gdLst/>
              <a:ahLst/>
              <a:cxnLst/>
              <a:rect r="r" b="b" t="t" l="l"/>
              <a:pathLst>
                <a:path h="1457198" w="7884160">
                  <a:moveTo>
                    <a:pt x="0" y="0"/>
                  </a:moveTo>
                  <a:lnTo>
                    <a:pt x="0" y="1457198"/>
                  </a:lnTo>
                  <a:lnTo>
                    <a:pt x="7884160" y="1457198"/>
                  </a:lnTo>
                  <a:lnTo>
                    <a:pt x="7884160" y="0"/>
                  </a:lnTo>
                  <a:close/>
                </a:path>
              </a:pathLst>
            </a:custGeom>
            <a:solidFill>
              <a:srgbClr val="00B6C1"/>
            </a:solidFill>
          </p:spPr>
        </p:sp>
      </p:grpSp>
      <p:grpSp>
        <p:nvGrpSpPr>
          <p:cNvPr name="Group 5" id="5"/>
          <p:cNvGrpSpPr>
            <a:grpSpLocks noChangeAspect="true"/>
          </p:cNvGrpSpPr>
          <p:nvPr/>
        </p:nvGrpSpPr>
        <p:grpSpPr>
          <a:xfrm rot="0">
            <a:off x="9080497" y="-63494"/>
            <a:ext cx="9005087" cy="10090442"/>
            <a:chOff x="0" y="0"/>
            <a:chExt cx="9005087" cy="10090442"/>
          </a:xfrm>
        </p:grpSpPr>
        <p:sp>
          <p:nvSpPr>
            <p:cNvPr name="Freeform 6" id="6"/>
            <p:cNvSpPr/>
            <p:nvPr/>
          </p:nvSpPr>
          <p:spPr>
            <a:xfrm flipH="false" flipV="false" rot="0">
              <a:off x="63500" y="63500"/>
              <a:ext cx="8878062" cy="9963404"/>
            </a:xfrm>
            <a:custGeom>
              <a:avLst/>
              <a:gdLst/>
              <a:ahLst/>
              <a:cxnLst/>
              <a:rect r="r" b="b" t="t" l="l"/>
              <a:pathLst>
                <a:path h="9963404" w="8878062">
                  <a:moveTo>
                    <a:pt x="0" y="0"/>
                  </a:moveTo>
                  <a:lnTo>
                    <a:pt x="0" y="9963404"/>
                  </a:lnTo>
                  <a:lnTo>
                    <a:pt x="8878062" y="9963404"/>
                  </a:lnTo>
                  <a:lnTo>
                    <a:pt x="8878062" y="0"/>
                  </a:lnTo>
                  <a:close/>
                </a:path>
              </a:pathLst>
            </a:custGeom>
            <a:solidFill>
              <a:srgbClr val="04577C"/>
            </a:solidFill>
          </p:spPr>
        </p:sp>
        <p:sp>
          <p:nvSpPr>
            <p:cNvPr name="Freeform 7" id="7"/>
            <p:cNvSpPr/>
            <p:nvPr/>
          </p:nvSpPr>
          <p:spPr>
            <a:xfrm flipH="false" flipV="false" rot="0">
              <a:off x="560451" y="1856105"/>
              <a:ext cx="7884160" cy="1475740"/>
            </a:xfrm>
            <a:custGeom>
              <a:avLst/>
              <a:gdLst/>
              <a:ahLst/>
              <a:cxnLst/>
              <a:rect r="r" b="b" t="t" l="l"/>
              <a:pathLst>
                <a:path h="1475740" w="7884160">
                  <a:moveTo>
                    <a:pt x="0" y="0"/>
                  </a:moveTo>
                  <a:lnTo>
                    <a:pt x="0" y="1475740"/>
                  </a:lnTo>
                  <a:lnTo>
                    <a:pt x="7884160" y="1475740"/>
                  </a:lnTo>
                  <a:lnTo>
                    <a:pt x="7884160" y="0"/>
                  </a:lnTo>
                  <a:close/>
                </a:path>
              </a:pathLst>
            </a:custGeom>
            <a:solidFill>
              <a:srgbClr val="00B6C1"/>
            </a:solidFill>
          </p:spPr>
        </p:sp>
      </p:grpSp>
      <p:sp>
        <p:nvSpPr>
          <p:cNvPr name="TextBox 8" id="8"/>
          <p:cNvSpPr txBox="true"/>
          <p:nvPr/>
        </p:nvSpPr>
        <p:spPr>
          <a:xfrm rot="0">
            <a:off x="4645228" y="1763897"/>
            <a:ext cx="97888" cy="342948"/>
          </a:xfrm>
          <a:prstGeom prst="rect">
            <a:avLst/>
          </a:prstGeom>
        </p:spPr>
        <p:txBody>
          <a:bodyPr anchor="t" rtlCol="false" tIns="0" lIns="0" bIns="0" rIns="0">
            <a:spAutoFit/>
          </a:bodyPr>
          <a:lstStyle/>
          <a:p>
            <a:pPr algn="l">
              <a:lnSpc>
                <a:spcPts val="2682"/>
              </a:lnSpc>
            </a:pPr>
            <a:r>
              <a:rPr lang="en-US" b="true" sz="2165">
                <a:solidFill>
                  <a:srgbClr val="000000"/>
                </a:solidFill>
                <a:latin typeface="League Spartan"/>
                <a:ea typeface="League Spartan"/>
                <a:cs typeface="League Spartan"/>
                <a:sym typeface="League Spartan"/>
              </a:rPr>
              <a:t>.</a:t>
            </a:r>
          </a:p>
        </p:txBody>
      </p:sp>
      <p:sp>
        <p:nvSpPr>
          <p:cNvPr name="TextBox 9" id="9"/>
          <p:cNvSpPr txBox="true"/>
          <p:nvPr/>
        </p:nvSpPr>
        <p:spPr>
          <a:xfrm rot="0">
            <a:off x="3952904" y="2126437"/>
            <a:ext cx="1427693" cy="492823"/>
          </a:xfrm>
          <a:prstGeom prst="rect">
            <a:avLst/>
          </a:prstGeom>
        </p:spPr>
        <p:txBody>
          <a:bodyPr anchor="t" rtlCol="false" tIns="0" lIns="0" bIns="0" rIns="0">
            <a:spAutoFit/>
          </a:bodyPr>
          <a:lstStyle/>
          <a:p>
            <a:pPr algn="l">
              <a:lnSpc>
                <a:spcPts val="3840"/>
              </a:lnSpc>
            </a:pPr>
            <a:r>
              <a:rPr lang="en-US" sz="3099" i="true">
                <a:solidFill>
                  <a:srgbClr val="FEFFFF"/>
                </a:solidFill>
                <a:latin typeface="Arimo Italics"/>
                <a:ea typeface="Arimo Italics"/>
                <a:cs typeface="Arimo Italics"/>
                <a:sym typeface="Arimo Italics"/>
              </a:rPr>
              <a:t>ROM IP</a:t>
            </a:r>
          </a:p>
        </p:txBody>
      </p:sp>
      <p:sp>
        <p:nvSpPr>
          <p:cNvPr name="TextBox 10" id="10"/>
          <p:cNvSpPr txBox="true"/>
          <p:nvPr/>
        </p:nvSpPr>
        <p:spPr>
          <a:xfrm rot="0">
            <a:off x="10925956" y="2079050"/>
            <a:ext cx="5420382" cy="940498"/>
          </a:xfrm>
          <a:prstGeom prst="rect">
            <a:avLst/>
          </a:prstGeom>
        </p:spPr>
        <p:txBody>
          <a:bodyPr anchor="t" rtlCol="false" tIns="0" lIns="0" bIns="0" rIns="0">
            <a:spAutoFit/>
          </a:bodyPr>
          <a:lstStyle/>
          <a:p>
            <a:pPr algn="ctr">
              <a:lnSpc>
                <a:spcPts val="3676"/>
              </a:lnSpc>
            </a:pPr>
            <a:r>
              <a:rPr lang="en-US" sz="3099" i="true">
                <a:solidFill>
                  <a:srgbClr val="FEFFFF"/>
                </a:solidFill>
                <a:latin typeface="Arimo Italics"/>
                <a:ea typeface="Arimo Italics"/>
                <a:cs typeface="Arimo Italics"/>
                <a:sym typeface="Arimo Italics"/>
              </a:rPr>
              <a:t>ROM IP INTEGRATION WITH PROCESSOR</a:t>
            </a:r>
          </a:p>
        </p:txBody>
      </p:sp>
      <p:sp>
        <p:nvSpPr>
          <p:cNvPr name="TextBox 11" id="11"/>
          <p:cNvSpPr txBox="true"/>
          <p:nvPr/>
        </p:nvSpPr>
        <p:spPr>
          <a:xfrm rot="0">
            <a:off x="9752886" y="4661230"/>
            <a:ext cx="7813491" cy="3191732"/>
          </a:xfrm>
          <a:prstGeom prst="rect">
            <a:avLst/>
          </a:prstGeom>
        </p:spPr>
        <p:txBody>
          <a:bodyPr anchor="t" rtlCol="false" tIns="0" lIns="0" bIns="0" rIns="0">
            <a:spAutoFit/>
          </a:bodyPr>
          <a:lstStyle/>
          <a:p>
            <a:pPr algn="ctr">
              <a:lnSpc>
                <a:spcPts val="3150"/>
              </a:lnSpc>
            </a:pPr>
            <a:r>
              <a:rPr lang="en-US" b="true" sz="2294" spc="224">
                <a:solidFill>
                  <a:srgbClr val="000000"/>
                </a:solidFill>
                <a:latin typeface="League Spartan"/>
                <a:ea typeface="League Spartan"/>
                <a:cs typeface="League Spartan"/>
                <a:sym typeface="League Spartan"/>
              </a:rPr>
              <a:t> </a:t>
            </a:r>
            <a:r>
              <a:rPr lang="en-US" b="true" sz="2294" spc="224">
                <a:solidFill>
                  <a:srgbClr val="FFFFFF"/>
                </a:solidFill>
                <a:latin typeface="League Spartan"/>
                <a:ea typeface="League Spartan"/>
                <a:cs typeface="League Spartan"/>
                <a:sym typeface="League Spartan"/>
              </a:rPr>
              <a:t>INTEGRATED ROM WITHIN A SINGLE-CYCLE PROCESSOR ACCELERATES INSTRUCTION RETRIEVAL, STREAMLINING COLLABORATION AND ENHANCING OVERALL EFFICIENCY. SMOOTH INTERACTION BETWEEN ROM AND PROCESSOR PATHWAYS VIA "READ" AND "CLOCK" SIGNALS ELIMINATES DELAYS. </a:t>
            </a:r>
          </a:p>
        </p:txBody>
      </p:sp>
      <p:sp>
        <p:nvSpPr>
          <p:cNvPr name="TextBox 12" id="12"/>
          <p:cNvSpPr txBox="true"/>
          <p:nvPr/>
        </p:nvSpPr>
        <p:spPr>
          <a:xfrm rot="0">
            <a:off x="440969" y="3432867"/>
            <a:ext cx="8432473" cy="1937461"/>
          </a:xfrm>
          <a:prstGeom prst="rect">
            <a:avLst/>
          </a:prstGeom>
        </p:spPr>
        <p:txBody>
          <a:bodyPr anchor="t" rtlCol="false" tIns="0" lIns="0" bIns="0" rIns="0">
            <a:spAutoFit/>
          </a:bodyPr>
          <a:lstStyle/>
          <a:p>
            <a:pPr algn="ctr">
              <a:lnSpc>
                <a:spcPts val="3825"/>
              </a:lnSpc>
            </a:pPr>
            <a:r>
              <a:rPr lang="en-US" b="true" sz="2808" spc="275">
                <a:solidFill>
                  <a:srgbClr val="000000"/>
                </a:solidFill>
                <a:latin typeface="League Spartan"/>
                <a:ea typeface="League Spartan"/>
                <a:cs typeface="League Spartan"/>
                <a:sym typeface="League Spartan"/>
              </a:rPr>
              <a:t>ROM IP SAFEGUARDS CRITICAL INSTRUCTIONS AND CONSTANT DATA, BOLSTERING DATA INTEGRITY AND SYSTEM SECURITY.</a:t>
            </a:r>
          </a:p>
        </p:txBody>
      </p:sp>
      <p:sp>
        <p:nvSpPr>
          <p:cNvPr name="TextBox 13" id="13"/>
          <p:cNvSpPr txBox="true"/>
          <p:nvPr/>
        </p:nvSpPr>
        <p:spPr>
          <a:xfrm rot="0">
            <a:off x="4591936" y="5375967"/>
            <a:ext cx="99327" cy="480136"/>
          </a:xfrm>
          <a:prstGeom prst="rect">
            <a:avLst/>
          </a:prstGeom>
        </p:spPr>
        <p:txBody>
          <a:bodyPr anchor="t" rtlCol="false" tIns="0" lIns="0" bIns="0" rIns="0">
            <a:spAutoFit/>
          </a:bodyPr>
          <a:lstStyle/>
          <a:p>
            <a:pPr algn="l">
              <a:lnSpc>
                <a:spcPts val="3825"/>
              </a:lnSpc>
            </a:pPr>
            <a:r>
              <a:rPr lang="en-US" b="true" sz="2808">
                <a:solidFill>
                  <a:srgbClr val="000000"/>
                </a:solidFill>
                <a:latin typeface="League Spartan"/>
                <a:ea typeface="League Spartan"/>
                <a:cs typeface="League Spartan"/>
                <a:sym typeface="League Spartan"/>
              </a:rPr>
              <a:t> </a:t>
            </a:r>
          </a:p>
        </p:txBody>
      </p:sp>
      <p:sp>
        <p:nvSpPr>
          <p:cNvPr name="TextBox 14" id="14"/>
          <p:cNvSpPr txBox="true"/>
          <p:nvPr/>
        </p:nvSpPr>
        <p:spPr>
          <a:xfrm rot="0">
            <a:off x="305981" y="5861742"/>
            <a:ext cx="8707926" cy="2909011"/>
          </a:xfrm>
          <a:prstGeom prst="rect">
            <a:avLst/>
          </a:prstGeom>
        </p:spPr>
        <p:txBody>
          <a:bodyPr anchor="t" rtlCol="false" tIns="0" lIns="0" bIns="0" rIns="0">
            <a:spAutoFit/>
          </a:bodyPr>
          <a:lstStyle/>
          <a:p>
            <a:pPr algn="ctr">
              <a:lnSpc>
                <a:spcPts val="3825"/>
              </a:lnSpc>
            </a:pPr>
            <a:r>
              <a:rPr lang="en-US" b="true" sz="2808" spc="275">
                <a:solidFill>
                  <a:srgbClr val="000000"/>
                </a:solidFill>
                <a:latin typeface="League Spartan"/>
                <a:ea typeface="League Spartan"/>
                <a:cs typeface="League Spartan"/>
                <a:sym typeface="League Spartan"/>
              </a:rPr>
              <a:t>STREAMLINED INTEGRATION: UTILIZING TOOLS LIKE "ALTSYNCRAM" WIZARD FOR CONFIGURATION, ROM IP SIMPLIFIES INTEGRATION, ENHANCING SYSTEM FUNCTIONALITY AND STABILITY.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081895" cy="5669899"/>
          </a:xfrm>
          <a:custGeom>
            <a:avLst/>
            <a:gdLst/>
            <a:ahLst/>
            <a:cxnLst/>
            <a:rect r="r" b="b" t="t" l="l"/>
            <a:pathLst>
              <a:path h="5669899" w="7081895">
                <a:moveTo>
                  <a:pt x="0" y="0"/>
                </a:moveTo>
                <a:lnTo>
                  <a:pt x="7081895" y="0"/>
                </a:lnTo>
                <a:lnTo>
                  <a:pt x="7081895" y="5669899"/>
                </a:lnTo>
                <a:lnTo>
                  <a:pt x="0" y="5669899"/>
                </a:lnTo>
                <a:lnTo>
                  <a:pt x="0" y="0"/>
                </a:lnTo>
                <a:close/>
              </a:path>
            </a:pathLst>
          </a:custGeom>
          <a:blipFill>
            <a:blip r:embed="rId2"/>
            <a:stretch>
              <a:fillRect l="-64894" t="-75720" r="0" b="0"/>
            </a:stretch>
          </a:blipFill>
        </p:spPr>
      </p:sp>
      <p:sp>
        <p:nvSpPr>
          <p:cNvPr name="Freeform 3" id="3"/>
          <p:cNvSpPr/>
          <p:nvPr/>
        </p:nvSpPr>
        <p:spPr>
          <a:xfrm flipH="false" flipV="false" rot="0">
            <a:off x="304552" y="622859"/>
            <a:ext cx="18027653" cy="9727635"/>
          </a:xfrm>
          <a:custGeom>
            <a:avLst/>
            <a:gdLst/>
            <a:ahLst/>
            <a:cxnLst/>
            <a:rect r="r" b="b" t="t" l="l"/>
            <a:pathLst>
              <a:path h="9727635" w="18027653">
                <a:moveTo>
                  <a:pt x="0" y="0"/>
                </a:moveTo>
                <a:lnTo>
                  <a:pt x="18027654" y="0"/>
                </a:lnTo>
                <a:lnTo>
                  <a:pt x="18027654" y="9727635"/>
                </a:lnTo>
                <a:lnTo>
                  <a:pt x="0" y="97276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64559" y="8308972"/>
            <a:ext cx="15354948" cy="940498"/>
          </a:xfrm>
          <a:prstGeom prst="rect">
            <a:avLst/>
          </a:prstGeom>
        </p:spPr>
        <p:txBody>
          <a:bodyPr anchor="t" rtlCol="false" tIns="0" lIns="0" bIns="0" rIns="0">
            <a:spAutoFit/>
          </a:bodyPr>
          <a:lstStyle/>
          <a:p>
            <a:pPr algn="l">
              <a:lnSpc>
                <a:spcPts val="3676"/>
              </a:lnSpc>
            </a:pPr>
            <a:r>
              <a:rPr lang="en-US" sz="3099" i="true">
                <a:solidFill>
                  <a:srgbClr val="FEFFFF"/>
                </a:solidFill>
                <a:latin typeface="Arimo Italics"/>
                <a:ea typeface="Arimo Italics"/>
                <a:cs typeface="Arimo Italics"/>
                <a:sym typeface="Arimo Italics"/>
              </a:rPr>
              <a:t>Stall and Flush Mechanisms: Hazard handling includes stalls for temporary halting and flushes for removing instructions when needed, maintaining synchronization.</a:t>
            </a:r>
          </a:p>
        </p:txBody>
      </p:sp>
      <p:sp>
        <p:nvSpPr>
          <p:cNvPr name="TextBox 5" id="5"/>
          <p:cNvSpPr txBox="true"/>
          <p:nvPr/>
        </p:nvSpPr>
        <p:spPr>
          <a:xfrm rot="0">
            <a:off x="664559" y="2269731"/>
            <a:ext cx="15475915" cy="940498"/>
          </a:xfrm>
          <a:prstGeom prst="rect">
            <a:avLst/>
          </a:prstGeom>
        </p:spPr>
        <p:txBody>
          <a:bodyPr anchor="t" rtlCol="false" tIns="0" lIns="0" bIns="0" rIns="0">
            <a:spAutoFit/>
          </a:bodyPr>
          <a:lstStyle/>
          <a:p>
            <a:pPr algn="l">
              <a:lnSpc>
                <a:spcPts val="3676"/>
              </a:lnSpc>
            </a:pPr>
            <a:r>
              <a:rPr lang="en-US" sz="3099" i="true">
                <a:solidFill>
                  <a:srgbClr val="FEFFFF"/>
                </a:solidFill>
                <a:latin typeface="Arimo Italics"/>
                <a:ea typeface="Arimo Italics"/>
                <a:cs typeface="Arimo Italics"/>
                <a:sym typeface="Arimo Italics"/>
              </a:rPr>
              <a:t>Stages of Execution: The architecture's stages - Fetch, Decode, Execute, Memory, and Writeback - cater to specific tasks, organized for efficient operation..</a:t>
            </a:r>
          </a:p>
        </p:txBody>
      </p:sp>
      <p:sp>
        <p:nvSpPr>
          <p:cNvPr name="TextBox 6" id="6"/>
          <p:cNvSpPr txBox="true"/>
          <p:nvPr/>
        </p:nvSpPr>
        <p:spPr>
          <a:xfrm rot="0">
            <a:off x="558546" y="4174398"/>
            <a:ext cx="15913513" cy="940498"/>
          </a:xfrm>
          <a:prstGeom prst="rect">
            <a:avLst/>
          </a:prstGeom>
        </p:spPr>
        <p:txBody>
          <a:bodyPr anchor="t" rtlCol="false" tIns="0" lIns="0" bIns="0" rIns="0">
            <a:spAutoFit/>
          </a:bodyPr>
          <a:lstStyle/>
          <a:p>
            <a:pPr algn="l">
              <a:lnSpc>
                <a:spcPts val="3676"/>
              </a:lnSpc>
            </a:pPr>
            <a:r>
              <a:rPr lang="en-US" sz="3099" i="true">
                <a:solidFill>
                  <a:srgbClr val="FEFFFF"/>
                </a:solidFill>
                <a:latin typeface="Arimo Italics"/>
                <a:ea typeface="Arimo Italics"/>
                <a:cs typeface="Arimo Italics"/>
                <a:sym typeface="Arimo Italics"/>
              </a:rPr>
              <a:t>Synchronization and Control: The control unit orchestrates stages, generating vital control signals for their coordinated functioning.</a:t>
            </a:r>
          </a:p>
        </p:txBody>
      </p:sp>
      <p:sp>
        <p:nvSpPr>
          <p:cNvPr name="TextBox 7" id="7"/>
          <p:cNvSpPr txBox="true"/>
          <p:nvPr/>
        </p:nvSpPr>
        <p:spPr>
          <a:xfrm rot="0">
            <a:off x="558546" y="6042660"/>
            <a:ext cx="16360521" cy="1407223"/>
          </a:xfrm>
          <a:prstGeom prst="rect">
            <a:avLst/>
          </a:prstGeom>
        </p:spPr>
        <p:txBody>
          <a:bodyPr anchor="t" rtlCol="false" tIns="0" lIns="0" bIns="0" rIns="0">
            <a:spAutoFit/>
          </a:bodyPr>
          <a:lstStyle/>
          <a:p>
            <a:pPr algn="l">
              <a:lnSpc>
                <a:spcPts val="3676"/>
              </a:lnSpc>
            </a:pPr>
            <a:r>
              <a:rPr lang="en-US" sz="3099" i="true">
                <a:solidFill>
                  <a:srgbClr val="FEFFFF"/>
                </a:solidFill>
                <a:latin typeface="Arimo Italics"/>
                <a:ea typeface="Arimo Italics"/>
                <a:cs typeface="Arimo Italics"/>
                <a:sym typeface="Arimo Italics"/>
              </a:rPr>
              <a:t>Managing Hazards: Hazards, potential disruptions, are a challenge in pipelining. Hazard unit identifies and resolves issues. Forwarding logic minimizes data hazards, enhancing efficiency.</a:t>
            </a:r>
          </a:p>
        </p:txBody>
      </p:sp>
      <p:sp>
        <p:nvSpPr>
          <p:cNvPr name="TextBox 8" id="8"/>
          <p:cNvSpPr txBox="true"/>
          <p:nvPr/>
        </p:nvSpPr>
        <p:spPr>
          <a:xfrm rot="0">
            <a:off x="2669010" y="767086"/>
            <a:ext cx="8186623" cy="845744"/>
          </a:xfrm>
          <a:prstGeom prst="rect">
            <a:avLst/>
          </a:prstGeom>
        </p:spPr>
        <p:txBody>
          <a:bodyPr anchor="t" rtlCol="false" tIns="0" lIns="0" bIns="0" rIns="0">
            <a:spAutoFit/>
          </a:bodyPr>
          <a:lstStyle/>
          <a:p>
            <a:pPr algn="l">
              <a:lnSpc>
                <a:spcPts val="6823"/>
              </a:lnSpc>
            </a:pPr>
            <a:r>
              <a:rPr lang="en-US" b="true" sz="4873" spc="477">
                <a:solidFill>
                  <a:srgbClr val="FEFFFF"/>
                </a:solidFill>
                <a:latin typeface="League Spartan"/>
                <a:ea typeface="League Spartan"/>
                <a:cs typeface="League Spartan"/>
                <a:sym typeface="League Spartan"/>
              </a:rPr>
              <a:t>PIPELINE PROCESSOR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DAGXZoYRg-0</dc:identifier>
  <dcterms:modified xsi:type="dcterms:W3CDTF">2011-08-01T06:04:30Z</dcterms:modified>
  <cp:revision>1</cp:revision>
  <dc:title>fyp mid.pdf</dc:title>
</cp:coreProperties>
</file>